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5782" r:id="rId1"/>
  </p:sldMasterIdLst>
  <p:notesMasterIdLst>
    <p:notesMasterId r:id="rId30"/>
  </p:notesMasterIdLst>
  <p:sldIdLst>
    <p:sldId id="256" r:id="rId2"/>
    <p:sldId id="257" r:id="rId3"/>
    <p:sldId id="313" r:id="rId4"/>
    <p:sldId id="274" r:id="rId5"/>
    <p:sldId id="262" r:id="rId6"/>
    <p:sldId id="293" r:id="rId7"/>
    <p:sldId id="294" r:id="rId8"/>
    <p:sldId id="305" r:id="rId9"/>
    <p:sldId id="270" r:id="rId10"/>
    <p:sldId id="272" r:id="rId11"/>
    <p:sldId id="295" r:id="rId12"/>
    <p:sldId id="308" r:id="rId13"/>
    <p:sldId id="312" r:id="rId14"/>
    <p:sldId id="311" r:id="rId15"/>
    <p:sldId id="309" r:id="rId16"/>
    <p:sldId id="296" r:id="rId17"/>
    <p:sldId id="297" r:id="rId18"/>
    <p:sldId id="298" r:id="rId19"/>
    <p:sldId id="299" r:id="rId20"/>
    <p:sldId id="300" r:id="rId21"/>
    <p:sldId id="306" r:id="rId22"/>
    <p:sldId id="307" r:id="rId23"/>
    <p:sldId id="301" r:id="rId24"/>
    <p:sldId id="292" r:id="rId25"/>
    <p:sldId id="302" r:id="rId26"/>
    <p:sldId id="303" r:id="rId27"/>
    <p:sldId id="304" r:id="rId28"/>
    <p:sldId id="261" r:id="rId29"/>
  </p:sldIdLst>
  <p:sldSz cx="13004800" cy="975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00"/>
    <a:srgbClr val="00FA0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127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9C4C8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127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313507"/>
              <a:satOff val="34334"/>
              <a:lumOff val="-8266"/>
              <a:alpha val="62000"/>
            </a:schemeClr>
          </a:solidFill>
        </a:fill>
      </a:tcStyle>
    </a:firstCol>
    <a:lastRow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254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127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313507"/>
              <a:satOff val="34334"/>
              <a:lumOff val="-8266"/>
              <a:alpha val="62000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313507"/>
              <a:satOff val="34334"/>
              <a:lumOff val="-8266"/>
              <a:alpha val="10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254308"/>
              <a:satOff val="57261"/>
              <a:lumOff val="12765"/>
              <a:alpha val="62000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37185"/>
              <a:satOff val="27043"/>
              <a:lumOff val="-11337"/>
              <a:alpha val="8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37185"/>
              <a:satOff val="27043"/>
              <a:lumOff val="-11337"/>
              <a:alpha val="80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4C4C4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BABABA">
              <a:alpha val="70000"/>
            </a:srgbClr>
          </a:solidFill>
        </a:fill>
      </a:tcStyle>
    </a:firstCol>
    <a:lastRow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739060"/>
              <a:satOff val="51948"/>
              <a:lumOff val="-8454"/>
              <a:alpha val="62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8685"/>
              </a:solidFill>
              <a:prstDash val="solid"/>
              <a:miter lim="400000"/>
            </a:ln>
          </a:top>
          <a:bottom>
            <a:ln w="12700" cap="flat">
              <a:solidFill>
                <a:srgbClr val="868685"/>
              </a:solidFill>
              <a:prstDash val="solid"/>
              <a:miter lim="400000"/>
            </a:ln>
          </a:bottom>
          <a:insideH>
            <a:ln w="12700" cap="flat">
              <a:solidFill>
                <a:srgbClr val="8686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D5CBC0">
              <a:alpha val="39000"/>
            </a:srgbClr>
          </a:solidFill>
        </a:fill>
      </a:tcStyle>
    </a:band2H>
    <a:firstCo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868685"/>
              </a:solidFill>
              <a:prstDash val="solid"/>
              <a:miter lim="400000"/>
            </a:ln>
          </a:left>
          <a:right>
            <a:ln w="12700" cap="flat">
              <a:solidFill>
                <a:srgbClr val="868685"/>
              </a:solidFill>
              <a:prstDash val="solid"/>
              <a:miter lim="400000"/>
            </a:ln>
          </a:right>
          <a:top>
            <a:ln w="12700" cap="flat">
              <a:solidFill>
                <a:srgbClr val="868685"/>
              </a:solidFill>
              <a:prstDash val="solid"/>
              <a:miter lim="400000"/>
            </a:ln>
          </a:top>
          <a:bottom>
            <a:ln w="12700" cap="flat">
              <a:solidFill>
                <a:srgbClr val="868685"/>
              </a:solidFill>
              <a:prstDash val="solid"/>
              <a:miter lim="400000"/>
            </a:ln>
          </a:bottom>
          <a:insideH>
            <a:ln w="12700" cap="flat">
              <a:solidFill>
                <a:srgbClr val="8686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A3C00"/>
              </a:solidFill>
              <a:prstDash val="solid"/>
              <a:miter lim="400000"/>
            </a:ln>
          </a:top>
          <a:bottom>
            <a:ln w="12700" cap="flat">
              <a:solidFill>
                <a:srgbClr val="9A3C00"/>
              </a:solidFill>
              <a:prstDash val="solid"/>
              <a:miter lim="400000"/>
            </a:ln>
          </a:bottom>
          <a:insideH>
            <a:ln w="12700" cap="flat">
              <a:solidFill>
                <a:srgbClr val="9A3C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5F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A3C00"/>
              </a:solidFill>
              <a:prstDash val="solid"/>
              <a:miter lim="400000"/>
            </a:ln>
          </a:top>
          <a:bottom>
            <a:ln w="12700" cap="flat">
              <a:solidFill>
                <a:srgbClr val="9A3C00"/>
              </a:solidFill>
              <a:prstDash val="solid"/>
              <a:miter lim="400000"/>
            </a:ln>
          </a:bottom>
          <a:insideH>
            <a:ln w="12700" cap="flat">
              <a:solidFill>
                <a:srgbClr val="9A3C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5F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85948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85948">
              <a:alpha val="6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7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7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FEFEE0">
              <a:alpha val="55000"/>
            </a:srgbClr>
          </a:solidFill>
        </a:fill>
      </a:tcStyle>
    </a:band2H>
    <a:firstCol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noFill/>
              <a:miter lim="400000"/>
            </a:ln>
          </a:left>
          <a:right>
            <a:ln w="31750" cap="flat">
              <a:solidFill>
                <a:schemeClr val="accent5">
                  <a:hueOff val="61010"/>
                  <a:satOff val="20460"/>
                  <a:lumOff val="-2197"/>
                  <a:alpha val="62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firstCol>
    <a:lastRow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lastRow>
    <a:firstRow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84354"/>
  </p:normalViewPr>
  <p:slideViewPr>
    <p:cSldViewPr snapToGrid="0" snapToObjects="1">
      <p:cViewPr varScale="1">
        <p:scale>
          <a:sx n="75" d="100"/>
          <a:sy n="75" d="100"/>
        </p:scale>
        <p:origin x="130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420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tiff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/>
            <a:endParaRPr lang="en-US" sz="2400" dirty="0">
              <a:latin typeface="Apple Braill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645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/>
            <a:endParaRPr lang="en-US" sz="2400" dirty="0">
              <a:latin typeface="Apple Braill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713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Basic gameplay</a:t>
            </a:r>
            <a:r>
              <a:rPr lang="en-US" b="1" dirty="0">
                <a:solidFill>
                  <a:schemeClr val="tx1"/>
                </a:solidFill>
                <a:latin typeface="Lucida Calligraphy" panose="03010101010101010101" pitchFamily="66" charset="77"/>
              </a:rPr>
              <a:t>:  </a:t>
            </a:r>
            <a:r>
              <a:rPr lang="zh-CN" altLang="en-US" b="1" dirty="0">
                <a:solidFill>
                  <a:schemeClr val="tx1"/>
                </a:solidFill>
                <a:latin typeface="Lucida Calligraphy" panose="03010101010101010101" pitchFamily="66" charset="77"/>
              </a:rPr>
              <a:t>   </a:t>
            </a:r>
            <a:r>
              <a:rPr lang="en-US" dirty="0">
                <a:solidFill>
                  <a:schemeClr val="tx1"/>
                </a:solidFill>
              </a:rPr>
              <a:t>Similar to Civilization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394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Basic gameplay</a:t>
            </a:r>
            <a:r>
              <a:rPr lang="en-US" b="1" dirty="0">
                <a:solidFill>
                  <a:schemeClr val="tx1"/>
                </a:solidFill>
                <a:latin typeface="Lucida Calligraphy" panose="03010101010101010101" pitchFamily="66" charset="77"/>
              </a:rPr>
              <a:t>:  </a:t>
            </a:r>
            <a:r>
              <a:rPr lang="zh-CN" altLang="en-US" b="1" dirty="0">
                <a:solidFill>
                  <a:schemeClr val="tx1"/>
                </a:solidFill>
                <a:latin typeface="Lucida Calligraphy" panose="03010101010101010101" pitchFamily="66" charset="77"/>
              </a:rPr>
              <a:t>   </a:t>
            </a:r>
            <a:r>
              <a:rPr lang="en-US" dirty="0">
                <a:solidFill>
                  <a:schemeClr val="tx1"/>
                </a:solidFill>
              </a:rPr>
              <a:t>Similar to Civilization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30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079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Basic gameplay</a:t>
            </a:r>
            <a:r>
              <a:rPr lang="en-US" b="1" dirty="0">
                <a:solidFill>
                  <a:schemeClr val="tx1"/>
                </a:solidFill>
                <a:latin typeface="Lucida Calligraphy" panose="03010101010101010101" pitchFamily="66" charset="77"/>
              </a:rPr>
              <a:t>:  </a:t>
            </a:r>
            <a:r>
              <a:rPr lang="zh-CN" altLang="en-US" b="1" dirty="0">
                <a:solidFill>
                  <a:schemeClr val="tx1"/>
                </a:solidFill>
                <a:latin typeface="Lucida Calligraphy" panose="03010101010101010101" pitchFamily="66" charset="77"/>
              </a:rPr>
              <a:t>   </a:t>
            </a:r>
            <a:r>
              <a:rPr lang="en-US" dirty="0">
                <a:solidFill>
                  <a:schemeClr val="tx1"/>
                </a:solidFill>
              </a:rPr>
              <a:t>Similar to Civilization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270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Basic gameplay</a:t>
            </a:r>
            <a:r>
              <a:rPr lang="en-US" b="1" dirty="0">
                <a:solidFill>
                  <a:schemeClr val="tx1"/>
                </a:solidFill>
                <a:latin typeface="Lucida Calligraphy" panose="03010101010101010101" pitchFamily="66" charset="77"/>
              </a:rPr>
              <a:t>:  </a:t>
            </a:r>
            <a:r>
              <a:rPr lang="zh-CN" altLang="en-US" b="1" dirty="0">
                <a:solidFill>
                  <a:schemeClr val="tx1"/>
                </a:solidFill>
                <a:latin typeface="Lucida Calligraphy" panose="03010101010101010101" pitchFamily="66" charset="77"/>
              </a:rPr>
              <a:t>   </a:t>
            </a:r>
            <a:r>
              <a:rPr lang="en-US" dirty="0">
                <a:solidFill>
                  <a:schemeClr val="tx1"/>
                </a:solidFill>
              </a:rPr>
              <a:t>Similar to Civilization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334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2041" y="-12043"/>
            <a:ext cx="13041499" cy="977768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Freeform 28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7958" y="3419782"/>
            <a:ext cx="8286889" cy="2341407"/>
          </a:xfrm>
        </p:spPr>
        <p:txBody>
          <a:bodyPr anchor="b">
            <a:noAutofit/>
          </a:bodyPr>
          <a:lstStyle>
            <a:lvl1pPr algn="r">
              <a:defRPr sz="768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7958" y="5761187"/>
            <a:ext cx="8286889" cy="156003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352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987" y="866986"/>
            <a:ext cx="9027860" cy="4840676"/>
          </a:xfrm>
        </p:spPr>
        <p:txBody>
          <a:bodyPr anchor="ctr">
            <a:normAutofit/>
          </a:bodyPr>
          <a:lstStyle>
            <a:lvl1pPr algn="l">
              <a:defRPr sz="625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987" y="6357902"/>
            <a:ext cx="9027860" cy="2234257"/>
          </a:xfrm>
        </p:spPr>
        <p:txBody>
          <a:bodyPr anchor="ctr">
            <a:normAutofit/>
          </a:bodyPr>
          <a:lstStyle>
            <a:lvl1pPr marL="0" indent="0" algn="l">
              <a:buNone/>
              <a:defRPr sz="25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49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059" y="866987"/>
            <a:ext cx="8635992" cy="4298809"/>
          </a:xfrm>
        </p:spPr>
        <p:txBody>
          <a:bodyPr anchor="ctr">
            <a:normAutofit/>
          </a:bodyPr>
          <a:lstStyle>
            <a:lvl1pPr algn="l">
              <a:defRPr sz="625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65972" y="5165795"/>
            <a:ext cx="7708166" cy="541867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276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50230" indent="0">
              <a:buFontTx/>
              <a:buNone/>
              <a:defRPr/>
            </a:lvl2pPr>
            <a:lvl3pPr marL="1300460" indent="0">
              <a:buFontTx/>
              <a:buNone/>
              <a:defRPr/>
            </a:lvl3pPr>
            <a:lvl4pPr marL="1950690" indent="0">
              <a:buFontTx/>
              <a:buNone/>
              <a:defRPr/>
            </a:lvl4pPr>
            <a:lvl5pPr marL="260091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985" y="6357902"/>
            <a:ext cx="9027861" cy="2234257"/>
          </a:xfrm>
        </p:spPr>
        <p:txBody>
          <a:bodyPr anchor="ctr">
            <a:normAutofit/>
          </a:bodyPr>
          <a:lstStyle>
            <a:lvl1pPr marL="0" indent="0" algn="l">
              <a:buNone/>
              <a:defRPr sz="25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86523" y="1124093"/>
            <a:ext cx="650409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/>
          <a:p>
            <a:pPr lvl="0"/>
            <a:r>
              <a:rPr lang="en-US" sz="1137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596728" y="4105324"/>
            <a:ext cx="650409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/>
          <a:p>
            <a:pPr lvl="0"/>
            <a:r>
              <a:rPr lang="en-US" sz="1137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605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985" y="2747716"/>
            <a:ext cx="9027861" cy="3691321"/>
          </a:xfrm>
        </p:spPr>
        <p:txBody>
          <a:bodyPr anchor="b">
            <a:normAutofit/>
          </a:bodyPr>
          <a:lstStyle>
            <a:lvl1pPr algn="l">
              <a:defRPr sz="625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985" y="6439037"/>
            <a:ext cx="9027861" cy="2153122"/>
          </a:xfrm>
        </p:spPr>
        <p:txBody>
          <a:bodyPr anchor="t">
            <a:normAutofit/>
          </a:bodyPr>
          <a:lstStyle>
            <a:lvl1pPr marL="0" indent="0" algn="l">
              <a:buNone/>
              <a:defRPr sz="25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751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059" y="866987"/>
            <a:ext cx="8635992" cy="4298809"/>
          </a:xfrm>
        </p:spPr>
        <p:txBody>
          <a:bodyPr anchor="ctr">
            <a:normAutofit/>
          </a:bodyPr>
          <a:lstStyle>
            <a:lvl1pPr algn="l">
              <a:defRPr sz="625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66982" y="5707662"/>
            <a:ext cx="9027863" cy="731375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413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50230" indent="0">
              <a:buFontTx/>
              <a:buNone/>
              <a:defRPr/>
            </a:lvl2pPr>
            <a:lvl3pPr marL="1300460" indent="0">
              <a:buFontTx/>
              <a:buNone/>
              <a:defRPr/>
            </a:lvl3pPr>
            <a:lvl4pPr marL="1950690" indent="0">
              <a:buFontTx/>
              <a:buNone/>
              <a:defRPr/>
            </a:lvl4pPr>
            <a:lvl5pPr marL="260091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985" y="6439037"/>
            <a:ext cx="9027861" cy="2153122"/>
          </a:xfrm>
        </p:spPr>
        <p:txBody>
          <a:bodyPr anchor="t">
            <a:normAutofit/>
          </a:bodyPr>
          <a:lstStyle>
            <a:lvl1pPr marL="0" indent="0" algn="l">
              <a:buNone/>
              <a:defRPr sz="25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86523" y="1124093"/>
            <a:ext cx="650409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/>
          <a:p>
            <a:pPr lvl="0"/>
            <a:r>
              <a:rPr lang="en-US" sz="1137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596728" y="4105324"/>
            <a:ext cx="650409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/>
          <a:p>
            <a:pPr lvl="0"/>
            <a:r>
              <a:rPr lang="en-US" sz="1137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36003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874" y="866987"/>
            <a:ext cx="9018972" cy="4298809"/>
          </a:xfrm>
        </p:spPr>
        <p:txBody>
          <a:bodyPr anchor="ctr">
            <a:normAutofit/>
          </a:bodyPr>
          <a:lstStyle>
            <a:lvl1pPr algn="l">
              <a:defRPr sz="625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66982" y="5707662"/>
            <a:ext cx="9027863" cy="731375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413">
                <a:solidFill>
                  <a:schemeClr val="accent1"/>
                </a:solidFill>
              </a:defRPr>
            </a:lvl1pPr>
            <a:lvl2pPr marL="650230" indent="0">
              <a:buFontTx/>
              <a:buNone/>
              <a:defRPr/>
            </a:lvl2pPr>
            <a:lvl3pPr marL="1300460" indent="0">
              <a:buFontTx/>
              <a:buNone/>
              <a:defRPr/>
            </a:lvl3pPr>
            <a:lvl4pPr marL="1950690" indent="0">
              <a:buFontTx/>
              <a:buNone/>
              <a:defRPr/>
            </a:lvl4pPr>
            <a:lvl5pPr marL="260091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985" y="6439037"/>
            <a:ext cx="9027861" cy="2153122"/>
          </a:xfrm>
        </p:spPr>
        <p:txBody>
          <a:bodyPr anchor="t">
            <a:normAutofit/>
          </a:bodyPr>
          <a:lstStyle>
            <a:lvl1pPr marL="0" indent="0" algn="l">
              <a:buNone/>
              <a:defRPr sz="25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52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5719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01066" y="866988"/>
            <a:ext cx="1392088" cy="7468730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985" y="866988"/>
            <a:ext cx="7388481" cy="74687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3331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251740" y="186575"/>
            <a:ext cx="11733220" cy="6781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604000"/>
            <a:ext cx="10464800" cy="1651000"/>
          </a:xfrm>
          <a:prstGeom prst="rect">
            <a:avLst/>
          </a:prstGeom>
        </p:spPr>
        <p:txBody>
          <a:bodyPr anchor="b"/>
          <a:lstStyle>
            <a:lvl1pPr>
              <a:defRPr sz="9500"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331200"/>
            <a:ext cx="10464800" cy="1270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706569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39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985" y="3841235"/>
            <a:ext cx="9027861" cy="2597804"/>
          </a:xfrm>
        </p:spPr>
        <p:txBody>
          <a:bodyPr anchor="b"/>
          <a:lstStyle>
            <a:lvl1pPr algn="l">
              <a:defRPr sz="568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985" y="6439037"/>
            <a:ext cx="9027861" cy="1223680"/>
          </a:xfrm>
        </p:spPr>
        <p:txBody>
          <a:bodyPr anchor="t"/>
          <a:lstStyle>
            <a:lvl1pPr marL="0" indent="0" algn="l">
              <a:buNone/>
              <a:defRPr sz="2844">
                <a:solidFill>
                  <a:schemeClr val="tx1"/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0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987" y="866987"/>
            <a:ext cx="9027860" cy="18784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988" y="3072838"/>
            <a:ext cx="4391977" cy="5519320"/>
          </a:xfrm>
        </p:spPr>
        <p:txBody>
          <a:bodyPr>
            <a:normAutofit/>
          </a:bodyPr>
          <a:lstStyle>
            <a:lvl1pPr>
              <a:defRPr sz="2560"/>
            </a:lvl1pPr>
            <a:lvl2pPr>
              <a:defRPr sz="2276"/>
            </a:lvl2pPr>
            <a:lvl3pPr>
              <a:defRPr sz="1991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2868" y="3072840"/>
            <a:ext cx="4391979" cy="5519322"/>
          </a:xfrm>
        </p:spPr>
        <p:txBody>
          <a:bodyPr>
            <a:normAutofit/>
          </a:bodyPr>
          <a:lstStyle>
            <a:lvl1pPr>
              <a:defRPr sz="2560"/>
            </a:lvl1pPr>
            <a:lvl2pPr>
              <a:defRPr sz="2276"/>
            </a:lvl2pPr>
            <a:lvl3pPr>
              <a:defRPr sz="1991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716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986" y="866987"/>
            <a:ext cx="9027858" cy="187847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985" y="3073398"/>
            <a:ext cx="4395622" cy="819573"/>
          </a:xfrm>
        </p:spPr>
        <p:txBody>
          <a:bodyPr anchor="b">
            <a:noAutofit/>
          </a:bodyPr>
          <a:lstStyle>
            <a:lvl1pPr marL="0" indent="0">
              <a:buNone/>
              <a:defRPr sz="3413" b="0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985" y="3892973"/>
            <a:ext cx="4395622" cy="469918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99222" y="3073398"/>
            <a:ext cx="4395622" cy="819573"/>
          </a:xfrm>
        </p:spPr>
        <p:txBody>
          <a:bodyPr anchor="b">
            <a:noAutofit/>
          </a:bodyPr>
          <a:lstStyle>
            <a:lvl1pPr marL="0" indent="0">
              <a:buNone/>
              <a:defRPr sz="3413" b="0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99222" y="3892973"/>
            <a:ext cx="4395622" cy="469918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77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985" y="866987"/>
            <a:ext cx="9027860" cy="18784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7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49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985" y="2131348"/>
            <a:ext cx="3968259" cy="1818263"/>
          </a:xfrm>
        </p:spPr>
        <p:txBody>
          <a:bodyPr anchor="b">
            <a:normAutofit/>
          </a:bodyPr>
          <a:lstStyle>
            <a:lvl1pPr>
              <a:defRPr sz="28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9147" y="732338"/>
            <a:ext cx="4815697" cy="78598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985" y="3949610"/>
            <a:ext cx="3968259" cy="3675661"/>
          </a:xfrm>
        </p:spPr>
        <p:txBody>
          <a:bodyPr>
            <a:normAutofit/>
          </a:bodyPr>
          <a:lstStyle>
            <a:lvl1pPr marL="0" indent="0">
              <a:buNone/>
              <a:defRPr sz="1991"/>
            </a:lvl1pPr>
            <a:lvl2pPr marL="487672" indent="0">
              <a:buNone/>
              <a:defRPr sz="1493"/>
            </a:lvl2pPr>
            <a:lvl3pPr marL="975345" indent="0">
              <a:buNone/>
              <a:defRPr sz="1280"/>
            </a:lvl3pPr>
            <a:lvl4pPr marL="1463017" indent="0">
              <a:buNone/>
              <a:defRPr sz="1067"/>
            </a:lvl4pPr>
            <a:lvl5pPr marL="1950690" indent="0">
              <a:buNone/>
              <a:defRPr sz="1067"/>
            </a:lvl5pPr>
            <a:lvl6pPr marL="2438362" indent="0">
              <a:buNone/>
              <a:defRPr sz="1067"/>
            </a:lvl6pPr>
            <a:lvl7pPr marL="2926034" indent="0">
              <a:buNone/>
              <a:defRPr sz="1067"/>
            </a:lvl7pPr>
            <a:lvl8pPr marL="3413707" indent="0">
              <a:buNone/>
              <a:defRPr sz="1067"/>
            </a:lvl8pPr>
            <a:lvl9pPr marL="3901379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12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985" y="6827520"/>
            <a:ext cx="9027860" cy="806027"/>
          </a:xfrm>
        </p:spPr>
        <p:txBody>
          <a:bodyPr anchor="b">
            <a:normAutofit/>
          </a:bodyPr>
          <a:lstStyle>
            <a:lvl1pPr algn="l">
              <a:defRPr sz="341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985" y="866986"/>
            <a:ext cx="9027860" cy="5469466"/>
          </a:xfrm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985" y="7633547"/>
            <a:ext cx="9027860" cy="958612"/>
          </a:xfrm>
        </p:spPr>
        <p:txBody>
          <a:bodyPr>
            <a:normAutofit/>
          </a:bodyPr>
          <a:lstStyle>
            <a:lvl1pPr marL="0" indent="0">
              <a:buNone/>
              <a:defRPr sz="1707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91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2041" y="-12043"/>
            <a:ext cx="13041500" cy="9777685"/>
            <a:chOff x="-8467" y="-8468"/>
            <a:chExt cx="9169805" cy="6874935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 8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6986" y="866987"/>
            <a:ext cx="9027858" cy="18784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985" y="3072840"/>
            <a:ext cx="9027860" cy="55193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7478" y="8592161"/>
            <a:ext cx="972988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482C5-C84A-124F-9A51-F163BEF4E3D8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66986" y="8592161"/>
            <a:ext cx="6574895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65762" y="8592161"/>
            <a:ext cx="729085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9315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783" r:id="rId1"/>
    <p:sldLayoutId id="2147485784" r:id="rId2"/>
    <p:sldLayoutId id="2147485785" r:id="rId3"/>
    <p:sldLayoutId id="2147485786" r:id="rId4"/>
    <p:sldLayoutId id="2147485787" r:id="rId5"/>
    <p:sldLayoutId id="2147485788" r:id="rId6"/>
    <p:sldLayoutId id="2147485789" r:id="rId7"/>
    <p:sldLayoutId id="2147485790" r:id="rId8"/>
    <p:sldLayoutId id="2147485791" r:id="rId9"/>
    <p:sldLayoutId id="2147485792" r:id="rId10"/>
    <p:sldLayoutId id="2147485793" r:id="rId11"/>
    <p:sldLayoutId id="2147485794" r:id="rId12"/>
    <p:sldLayoutId id="2147485795" r:id="rId13"/>
    <p:sldLayoutId id="2147485796" r:id="rId14"/>
    <p:sldLayoutId id="2147485797" r:id="rId15"/>
    <p:sldLayoutId id="2147485798" r:id="rId16"/>
    <p:sldLayoutId id="2147485799" r:id="rId17"/>
  </p:sldLayoutIdLst>
  <p:txStyles>
    <p:titleStyle>
      <a:lvl1pPr algn="l" defTabSz="650230" rtl="0" eaLnBrk="1" latinLnBrk="0" hangingPunct="1">
        <a:spcBef>
          <a:spcPct val="0"/>
        </a:spcBef>
        <a:buNone/>
        <a:defRPr sz="512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87672" indent="-487672" algn="l" defTabSz="650230" rtl="0" eaLnBrk="1" latinLnBrk="0" hangingPunct="1">
        <a:spcBef>
          <a:spcPts val="142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5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056623" indent="-406394" algn="l" defTabSz="650230" rtl="0" eaLnBrk="1" latinLnBrk="0" hangingPunct="1">
        <a:spcBef>
          <a:spcPts val="142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276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625575" indent="-325115" algn="l" defTabSz="650230" rtl="0" eaLnBrk="1" latinLnBrk="0" hangingPunct="1">
        <a:spcBef>
          <a:spcPts val="142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9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275804" indent="-325115" algn="l" defTabSz="650230" rtl="0" eaLnBrk="1" latinLnBrk="0" hangingPunct="1">
        <a:spcBef>
          <a:spcPts val="142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0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926034" indent="-325115" algn="l" defTabSz="650230" rtl="0" eaLnBrk="1" latinLnBrk="0" hangingPunct="1">
        <a:spcBef>
          <a:spcPts val="142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0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576264" indent="-325115" algn="l" defTabSz="650230" rtl="0" eaLnBrk="1" latinLnBrk="0" hangingPunct="1">
        <a:spcBef>
          <a:spcPts val="142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0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226494" indent="-325115" algn="l" defTabSz="650230" rtl="0" eaLnBrk="1" latinLnBrk="0" hangingPunct="1">
        <a:spcBef>
          <a:spcPts val="142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0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876724" indent="-325115" algn="l" defTabSz="650230" rtl="0" eaLnBrk="1" latinLnBrk="0" hangingPunct="1">
        <a:spcBef>
          <a:spcPts val="142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0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526954" indent="-325115" algn="l" defTabSz="650230" rtl="0" eaLnBrk="1" latinLnBrk="0" hangingPunct="1">
        <a:spcBef>
          <a:spcPts val="142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0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www.youtube.com/watch?v=5qFh01Kd6vg&amp;feature=youtu.be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SCI599: Game of Survival - Week6"/>
          <p:cNvSpPr txBox="1">
            <a:spLocks noGrp="1"/>
          </p:cNvSpPr>
          <p:nvPr>
            <p:ph type="ctrTitle"/>
          </p:nvPr>
        </p:nvSpPr>
        <p:spPr>
          <a:xfrm>
            <a:off x="3248392" y="2906542"/>
            <a:ext cx="6512207" cy="2888612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8000"/>
            </a:lvl1pPr>
          </a:lstStyle>
          <a:p>
            <a:br>
              <a:rPr lang="en-US" sz="6200">
                <a:solidFill>
                  <a:srgbClr val="FFFFFF"/>
                </a:solidFill>
                <a:latin typeface="Apple Braille" pitchFamily="2" charset="0"/>
              </a:rPr>
            </a:br>
            <a:r>
              <a:rPr lang="en-US" sz="6200">
                <a:solidFill>
                  <a:srgbClr val="FFFFFF"/>
                </a:solidFill>
                <a:latin typeface="Apple Braille" pitchFamily="2" charset="0"/>
              </a:rPr>
              <a:t>CSCI599: Life Simulator</a:t>
            </a:r>
          </a:p>
        </p:txBody>
      </p:sp>
      <p:sp>
        <p:nvSpPr>
          <p:cNvPr id="120" name="Team: Trojan Mind"/>
          <p:cNvSpPr txBox="1">
            <a:spLocks noGrp="1"/>
          </p:cNvSpPr>
          <p:nvPr>
            <p:ph type="subTitle" idx="1"/>
          </p:nvPr>
        </p:nvSpPr>
        <p:spPr>
          <a:xfrm>
            <a:off x="3248392" y="5795154"/>
            <a:ext cx="6512207" cy="970068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lang="en-US" sz="900">
                <a:solidFill>
                  <a:srgbClr val="FFFFFF"/>
                </a:solidFill>
                <a:latin typeface="Apple Braille" pitchFamily="2" charset="0"/>
              </a:rPr>
              <a:t>Zhihan Zhang</a:t>
            </a:r>
          </a:p>
          <a:p>
            <a:r>
              <a:rPr lang="en-US" sz="900">
                <a:solidFill>
                  <a:srgbClr val="FFFFFF"/>
                </a:solidFill>
                <a:latin typeface="Apple Braille" pitchFamily="2" charset="0"/>
              </a:rPr>
              <a:t>Chuanzhe Li</a:t>
            </a:r>
          </a:p>
          <a:p>
            <a:r>
              <a:rPr lang="en-US" sz="900">
                <a:solidFill>
                  <a:srgbClr val="FFFFFF"/>
                </a:solidFill>
                <a:latin typeface="Apple Braille" pitchFamily="2" charset="0"/>
              </a:rPr>
              <a:t>					   Jia Xu</a:t>
            </a:r>
          </a:p>
          <a:p>
            <a:r>
              <a:rPr lang="en-US" sz="900">
                <a:solidFill>
                  <a:srgbClr val="FFFFFF"/>
                </a:solidFill>
                <a:latin typeface="Apple Braille" pitchFamily="2" charset="0"/>
              </a:rPr>
              <a:t>			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9D54B-2CBE-CD48-B697-6D62CEFAD8BC}"/>
              </a:ext>
            </a:extLst>
          </p:cNvPr>
          <p:cNvSpPr txBox="1"/>
          <p:nvPr/>
        </p:nvSpPr>
        <p:spPr>
          <a:xfrm>
            <a:off x="4777728" y="5052325"/>
            <a:ext cx="1154675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Apple Braille" pitchFamily="2" charset="0"/>
              </a:rPr>
              <a:t>Team: ZLX</a:t>
            </a:r>
            <a:endParaRPr lang="en-US">
              <a:latin typeface="Apple Braille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642569" y="625064"/>
            <a:ext cx="11355023" cy="719466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pPr algn="l"/>
            <a:r>
              <a:rPr lang="en-US" sz="4400" dirty="0"/>
              <a:t>Architecture and Training – Training Steps</a:t>
            </a:r>
            <a:endParaRPr sz="4400" dirty="0"/>
          </a:p>
        </p:txBody>
      </p:sp>
      <p:sp>
        <p:nvSpPr>
          <p:cNvPr id="6" name="● Do a research on Machine Learning-Agent.…">
            <a:extLst>
              <a:ext uri="{FF2B5EF4-FFF2-40B4-BE49-F238E27FC236}">
                <a16:creationId xmlns:a16="http://schemas.microsoft.com/office/drawing/2014/main" id="{E887D3CF-86F2-794B-9657-46D32CC703D5}"/>
              </a:ext>
            </a:extLst>
          </p:cNvPr>
          <p:cNvSpPr txBox="1">
            <a:spLocks/>
          </p:cNvSpPr>
          <p:nvPr/>
        </p:nvSpPr>
        <p:spPr>
          <a:xfrm>
            <a:off x="1001116" y="2891109"/>
            <a:ext cx="6368278" cy="352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endParaRPr lang="en-US" sz="3000" dirty="0">
              <a:latin typeface="Apple Braille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BC5F60-9AEF-444D-B570-45DF32C0BA1D}"/>
              </a:ext>
            </a:extLst>
          </p:cNvPr>
          <p:cNvSpPr txBox="1"/>
          <p:nvPr/>
        </p:nvSpPr>
        <p:spPr>
          <a:xfrm>
            <a:off x="520079" y="1375814"/>
            <a:ext cx="12810516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2800" dirty="0">
                <a:latin typeface="+mj-lt"/>
              </a:rPr>
              <a:t> The purpose is to maximize the reward in given trajectory: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7FB6038-2A1F-1044-A190-579B6B531B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65" y="2001319"/>
            <a:ext cx="10464800" cy="23855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5591001-7B66-984F-9A71-CABE23D7E4AD}"/>
              </a:ext>
            </a:extLst>
          </p:cNvPr>
          <p:cNvSpPr txBox="1"/>
          <p:nvPr/>
        </p:nvSpPr>
        <p:spPr>
          <a:xfrm>
            <a:off x="642569" y="4478893"/>
            <a:ext cx="10527796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200" dirty="0">
                <a:latin typeface="+mj-lt"/>
              </a:rPr>
              <a:t> </a:t>
            </a:r>
            <a:r>
              <a:rPr lang="en-US" sz="2800" dirty="0">
                <a:latin typeface="+mj-lt"/>
              </a:rPr>
              <a:t>Here we want to optimize the learned parameters maximize the expected survival rewards by adopting policy gradient method: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DA33D5-E6D5-0D4C-917C-986488216E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65" y="5504815"/>
            <a:ext cx="10287000" cy="2616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FDCF80-F160-EC4F-80D5-80C549B9BE18}"/>
              </a:ext>
            </a:extLst>
          </p:cNvPr>
          <p:cNvSpPr txBox="1"/>
          <p:nvPr/>
        </p:nvSpPr>
        <p:spPr>
          <a:xfrm>
            <a:off x="794465" y="8068701"/>
            <a:ext cx="535037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>
                <a:latin typeface="+mj-lt"/>
              </a:rPr>
              <a:t> We will update based on epoch: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A7E786F-7D6F-AF42-A5E3-850677BA00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65" y="8602180"/>
            <a:ext cx="81788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010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A1E78-E334-AE41-8771-CB10CF7D0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89" y="866986"/>
            <a:ext cx="9761580" cy="1655497"/>
          </a:xfrm>
        </p:spPr>
        <p:txBody>
          <a:bodyPr anchor="t">
            <a:normAutofit/>
          </a:bodyPr>
          <a:lstStyle/>
          <a:p>
            <a:r>
              <a:rPr lang="en-US" sz="4400" dirty="0"/>
              <a:t>Architecture and Training -- Training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B6EF1-5F9A-7B4E-91C2-257CE6DE0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8641" y="2962477"/>
            <a:ext cx="3867253" cy="5692791"/>
          </a:xfrm>
        </p:spPr>
        <p:txBody>
          <a:bodyPr>
            <a:normAutofit/>
          </a:bodyPr>
          <a:lstStyle/>
          <a:p>
            <a:r>
              <a:rPr lang="en-US" sz="2800" dirty="0"/>
              <a:t>Linear model</a:t>
            </a:r>
          </a:p>
          <a:p>
            <a:r>
              <a:rPr lang="en-US" sz="2800" dirty="0"/>
              <a:t>Use embedding and flatten agents’ reward to a one-dimensional encoded vector and fit it into a linear layer of with trainable parameters.</a:t>
            </a:r>
            <a:endParaRPr lang="en-US" sz="2800" dirty="0">
              <a:latin typeface="Apple Braille" pitchFamily="2" charset="0"/>
              <a:sym typeface="Marker Felt"/>
            </a:endParaRPr>
          </a:p>
          <a:p>
            <a:endParaRPr lang="en-US" dirty="0"/>
          </a:p>
        </p:txBody>
      </p:sp>
      <p:pic>
        <p:nvPicPr>
          <p:cNvPr id="34" name="Picture 33" descr="A close up of a logo&#10;&#10;Description automatically generated">
            <a:extLst>
              <a:ext uri="{FF2B5EF4-FFF2-40B4-BE49-F238E27FC236}">
                <a16:creationId xmlns:a16="http://schemas.microsoft.com/office/drawing/2014/main" id="{3FD893C4-E602-C145-BF52-ED2CD4A09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99" y="2962477"/>
            <a:ext cx="6953689" cy="478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599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9DAE2-8C2F-9C44-99B8-4D0A83C44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Architecture and Training -- Training model improvement tried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179FA-B3AE-F040-8A4E-6BEF9789A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983" y="2745458"/>
            <a:ext cx="9222947" cy="5519322"/>
          </a:xfrm>
        </p:spPr>
        <p:txBody>
          <a:bodyPr/>
          <a:lstStyle/>
          <a:p>
            <a:r>
              <a:rPr lang="en-US" dirty="0"/>
              <a:t>Tried many different network layer architectures to optimize the training speed and the performance of agents after training: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LSTM layers</a:t>
            </a:r>
          </a:p>
          <a:p>
            <a:pPr lvl="1"/>
            <a:r>
              <a:rPr lang="en-US" dirty="0"/>
              <a:t>Attention layers</a:t>
            </a:r>
          </a:p>
          <a:p>
            <a:pPr lvl="1"/>
            <a:r>
              <a:rPr lang="en-US" dirty="0"/>
              <a:t>Transformer</a:t>
            </a:r>
          </a:p>
        </p:txBody>
      </p:sp>
    </p:spTree>
    <p:extLst>
      <p:ext uri="{BB962C8B-B14F-4D97-AF65-F5344CB8AC3E}">
        <p14:creationId xmlns:p14="http://schemas.microsoft.com/office/powerpoint/2010/main" val="2332721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25D96-B17E-384B-ACDF-D9ED0DDC4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986" y="866988"/>
            <a:ext cx="9027858" cy="1206044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Architecture and Training -- Training model improvement tried</a:t>
            </a:r>
            <a:br>
              <a:rPr lang="en-US" sz="3600" dirty="0"/>
            </a:br>
            <a:endParaRPr lang="en-US" sz="3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B7990E-E2BD-B947-83AB-4EC31FE87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986" y="3200887"/>
            <a:ext cx="9644681" cy="343663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EAB5D5F-46E0-784D-9734-4ADA0EA8FEE0}"/>
              </a:ext>
            </a:extLst>
          </p:cNvPr>
          <p:cNvSpPr/>
          <p:nvPr/>
        </p:nvSpPr>
        <p:spPr>
          <a:xfrm>
            <a:off x="1105279" y="6970613"/>
            <a:ext cx="85512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LSTM is widely used in Time series data prediction, thus we want to using it to explore the action in a time-serial based trajectory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3C584-351D-1F43-A177-D82AA741AFFD}"/>
              </a:ext>
            </a:extLst>
          </p:cNvPr>
          <p:cNvSpPr txBox="1"/>
          <p:nvPr/>
        </p:nvSpPr>
        <p:spPr>
          <a:xfrm>
            <a:off x="866986" y="2406127"/>
            <a:ext cx="2759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Model with LSTM:</a:t>
            </a:r>
          </a:p>
        </p:txBody>
      </p:sp>
    </p:spTree>
    <p:extLst>
      <p:ext uri="{BB962C8B-B14F-4D97-AF65-F5344CB8AC3E}">
        <p14:creationId xmlns:p14="http://schemas.microsoft.com/office/powerpoint/2010/main" val="3205949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25D96-B17E-384B-ACDF-D9ED0DDC4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Architecture and Training -- Training model improvement tried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FE519-AD93-8E41-B93F-63889F8B0C7B}"/>
              </a:ext>
            </a:extLst>
          </p:cNvPr>
          <p:cNvSpPr txBox="1"/>
          <p:nvPr/>
        </p:nvSpPr>
        <p:spPr>
          <a:xfrm>
            <a:off x="1056832" y="2222238"/>
            <a:ext cx="18373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Attention: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D5125042-B0FD-6F44-86E4-A61D5043F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32" y="2961392"/>
            <a:ext cx="8295869" cy="45699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EE08A7-33D1-214A-92DA-40743974C1D8}"/>
              </a:ext>
            </a:extLst>
          </p:cNvPr>
          <p:cNvSpPr txBox="1"/>
          <p:nvPr/>
        </p:nvSpPr>
        <p:spPr>
          <a:xfrm>
            <a:off x="1056832" y="7888885"/>
            <a:ext cx="96132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Achieve better decision making by adopting global level understanding to the whole trajectory.</a:t>
            </a:r>
          </a:p>
        </p:txBody>
      </p:sp>
    </p:spTree>
    <p:extLst>
      <p:ext uri="{BB962C8B-B14F-4D97-AF65-F5344CB8AC3E}">
        <p14:creationId xmlns:p14="http://schemas.microsoft.com/office/powerpoint/2010/main" val="1652338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67CD5-9FC8-314D-81DA-F64B1CA02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Architecture and Training -- Training model improvement tried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C6628F-9EC1-E34E-95DE-0F23D307F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000" y="3121573"/>
            <a:ext cx="3735915" cy="53866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9DADB6-7CDE-144A-BB00-6FFBAFB3E240}"/>
              </a:ext>
            </a:extLst>
          </p:cNvPr>
          <p:cNvSpPr txBox="1"/>
          <p:nvPr/>
        </p:nvSpPr>
        <p:spPr>
          <a:xfrm>
            <a:off x="945502" y="2351368"/>
            <a:ext cx="2253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Transformer: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CC934C-0947-E84A-8D33-D60D76124DFE}"/>
              </a:ext>
            </a:extLst>
          </p:cNvPr>
          <p:cNvSpPr txBox="1"/>
          <p:nvPr/>
        </p:nvSpPr>
        <p:spPr>
          <a:xfrm>
            <a:off x="5738649" y="4415135"/>
            <a:ext cx="41561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Neural machine translation may be applicable to our neural network because trajectory information may be viewed as a foreign language sentence.</a:t>
            </a:r>
          </a:p>
        </p:txBody>
      </p:sp>
    </p:spTree>
    <p:extLst>
      <p:ext uri="{BB962C8B-B14F-4D97-AF65-F5344CB8AC3E}">
        <p14:creationId xmlns:p14="http://schemas.microsoft.com/office/powerpoint/2010/main" val="1915804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B56E0-AE74-5D40-A897-26DE0AD1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89" y="866986"/>
            <a:ext cx="10076890" cy="1878471"/>
          </a:xfrm>
        </p:spPr>
        <p:txBody>
          <a:bodyPr anchor="t">
            <a:normAutofit/>
          </a:bodyPr>
          <a:lstStyle/>
          <a:p>
            <a:r>
              <a:rPr lang="en-US" dirty="0"/>
              <a:t>Communication network -- Basic network architecture </a:t>
            </a:r>
          </a:p>
        </p:txBody>
      </p:sp>
      <p:pic>
        <p:nvPicPr>
          <p:cNvPr id="5" name="Picture 4" descr="A close up of a mans face&#10;&#10;Description automatically generated">
            <a:extLst>
              <a:ext uri="{FF2B5EF4-FFF2-40B4-BE49-F238E27FC236}">
                <a16:creationId xmlns:a16="http://schemas.microsoft.com/office/drawing/2014/main" id="{31EADD71-B70C-7042-A682-24789C84F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89" y="2855096"/>
            <a:ext cx="5635508" cy="47901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FD9A1-420D-DE43-9EAD-844B49CEE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2400" y="3267998"/>
            <a:ext cx="5011895" cy="3217604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j-lt"/>
              </a:rPr>
              <a:t>Use Twisted Network Library to communicate packet information between client and server </a:t>
            </a:r>
          </a:p>
          <a:p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890667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85A2F-798A-9941-9253-49B5365FF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985" y="866987"/>
            <a:ext cx="10279235" cy="1687027"/>
          </a:xfrm>
        </p:spPr>
        <p:txBody>
          <a:bodyPr>
            <a:normAutofit/>
          </a:bodyPr>
          <a:lstStyle/>
          <a:p>
            <a:r>
              <a:rPr lang="en-US" sz="4400" dirty="0"/>
              <a:t>Communication network -- scaling network  with parameter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CEB04-590A-1F42-9C6D-969F85B44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985" y="2836358"/>
            <a:ext cx="9027860" cy="5519322"/>
          </a:xfrm>
        </p:spPr>
        <p:txBody>
          <a:bodyPr/>
          <a:lstStyle/>
          <a:p>
            <a:r>
              <a:rPr lang="en-US" dirty="0"/>
              <a:t>The initial training model with a single-layer neural network took several days to get results.</a:t>
            </a:r>
          </a:p>
          <a:p>
            <a:endParaRPr lang="en-US" dirty="0"/>
          </a:p>
          <a:p>
            <a:r>
              <a:rPr lang="en-US" dirty="0"/>
              <a:t>Consider methods to optimize the algorithm by distributing training to different processes and utilizing the computing resources completely.</a:t>
            </a:r>
          </a:p>
          <a:p>
            <a:endParaRPr lang="en-US" dirty="0"/>
          </a:p>
          <a:p>
            <a:r>
              <a:rPr lang="en-US" dirty="0"/>
              <a:t>The key principle of parallel computing is to overlap computation and communication to avoid high latency.</a:t>
            </a:r>
          </a:p>
          <a:p>
            <a:endParaRPr lang="en-US" dirty="0"/>
          </a:p>
          <a:p>
            <a:r>
              <a:rPr lang="en-US" dirty="0"/>
              <a:t>Using a parameter server helps us to solve this problem</a:t>
            </a:r>
          </a:p>
        </p:txBody>
      </p:sp>
    </p:spTree>
    <p:extLst>
      <p:ext uri="{BB962C8B-B14F-4D97-AF65-F5344CB8AC3E}">
        <p14:creationId xmlns:p14="http://schemas.microsoft.com/office/powerpoint/2010/main" val="1269165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BB459-9014-4948-A18F-20E83B4BF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89" y="866986"/>
            <a:ext cx="9169779" cy="1878471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Communication network -- scaling network with parameter server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09750FD-0172-6040-AEB6-088EA7BBA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92" y="2745457"/>
            <a:ext cx="6621517" cy="47012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EB45B-D373-9F45-8A16-D319ED839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6738" y="3007969"/>
            <a:ext cx="4775413" cy="4278656"/>
          </a:xfrm>
        </p:spPr>
        <p:txBody>
          <a:bodyPr>
            <a:noAutofit/>
          </a:bodyPr>
          <a:lstStyle/>
          <a:p>
            <a:r>
              <a:rPr lang="en-US" sz="2400" dirty="0"/>
              <a:t>Step 1: The param server get the parameters computed and pushed by workers</a:t>
            </a:r>
          </a:p>
          <a:p>
            <a:r>
              <a:rPr lang="en-US" sz="2400" dirty="0"/>
              <a:t>Step 2 : Param server Broadcasts its updated parameters to all the other worker machines</a:t>
            </a:r>
          </a:p>
          <a:p>
            <a:r>
              <a:rPr lang="en-US" sz="2400" dirty="0"/>
              <a:t>Step 3: Workers use the updated parameters to compute gradients.</a:t>
            </a:r>
          </a:p>
        </p:txBody>
      </p:sp>
    </p:spTree>
    <p:extLst>
      <p:ext uri="{BB962C8B-B14F-4D97-AF65-F5344CB8AC3E}">
        <p14:creationId xmlns:p14="http://schemas.microsoft.com/office/powerpoint/2010/main" val="357194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22B504-5D97-0D4F-B8B2-67A2F466B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402" y="866986"/>
            <a:ext cx="9169779" cy="187847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Communication network –- Implement parameter server with Ray</a:t>
            </a:r>
          </a:p>
        </p:txBody>
      </p:sp>
      <p:sp>
        <p:nvSpPr>
          <p:cNvPr id="28" name="Isosceles Triangle 9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78648" cy="4045937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11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4436" y="5430708"/>
            <a:ext cx="4746978" cy="4322892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13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10240" y="0"/>
            <a:ext cx="1842346" cy="97536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15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920284" y="5235787"/>
            <a:ext cx="5081129" cy="4517813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CFB78-5BE0-9D49-8958-84FD4A9ED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402" y="3072839"/>
            <a:ext cx="9035624" cy="404593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+mj-lt"/>
                <a:sym typeface="Marker Felt"/>
              </a:rPr>
              <a:t>What’s Ray? -- A 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high-performance distributed  framework for large-scale machine learning and reinforcement learning applications.</a:t>
            </a:r>
          </a:p>
          <a:p>
            <a:pPr marL="0" indent="0">
              <a:buNone/>
            </a:pPr>
            <a:endParaRPr lang="en-US" sz="2800" dirty="0">
              <a:solidFill>
                <a:schemeClr val="tx1"/>
              </a:solidFill>
              <a:latin typeface="+mj-lt"/>
            </a:endParaRPr>
          </a:p>
          <a:p>
            <a:r>
              <a:rPr lang="en-US" sz="2800" dirty="0">
                <a:solidFill>
                  <a:schemeClr val="tx1"/>
                </a:solidFill>
                <a:latin typeface="+mj-lt"/>
                <a:sym typeface="Marker Felt"/>
              </a:rPr>
              <a:t>Why Ray? –- To simplify the development 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of high-performance distributed application that runs efficiently on a cluster.</a:t>
            </a:r>
          </a:p>
          <a:p>
            <a:endParaRPr lang="en-US" dirty="0"/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20683" y="0"/>
            <a:ext cx="1884117" cy="97536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8203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672977" y="788617"/>
            <a:ext cx="4870045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6600" dirty="0"/>
              <a:t>Introduction</a:t>
            </a:r>
            <a:endParaRPr sz="6600" dirty="0"/>
          </a:p>
        </p:txBody>
      </p:sp>
      <p:sp>
        <p:nvSpPr>
          <p:cNvPr id="123" name="● Do a research on Machine Learning-Agent.…"/>
          <p:cNvSpPr txBox="1">
            <a:spLocks noGrp="1"/>
          </p:cNvSpPr>
          <p:nvPr>
            <p:ph type="subTitle" idx="1"/>
          </p:nvPr>
        </p:nvSpPr>
        <p:spPr>
          <a:xfrm>
            <a:off x="679984" y="1704240"/>
            <a:ext cx="12115800" cy="765599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/>
            <a:r>
              <a:rPr lang="en-US" sz="2800" b="1" dirty="0">
                <a:solidFill>
                  <a:schemeClr val="tx1"/>
                </a:solidFill>
                <a:latin typeface="+mj-lt"/>
              </a:rPr>
              <a:t>Genre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: </a:t>
            </a:r>
            <a:r>
              <a:rPr lang="zh-CN" altLang="en-US" sz="28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800" dirty="0">
                <a:latin typeface="+mj-lt"/>
              </a:rPr>
              <a:t>Neural Massively Multiplayer Online Role-Playing Games (MMO)</a:t>
            </a:r>
            <a:endParaRPr lang="en-US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● Do a research on Machine Learning-Agent.…">
            <a:extLst>
              <a:ext uri="{FF2B5EF4-FFF2-40B4-BE49-F238E27FC236}">
                <a16:creationId xmlns:a16="http://schemas.microsoft.com/office/drawing/2014/main" id="{E887D3CF-86F2-794B-9657-46D32CC703D5}"/>
              </a:ext>
            </a:extLst>
          </p:cNvPr>
          <p:cNvSpPr txBox="1">
            <a:spLocks/>
          </p:cNvSpPr>
          <p:nvPr/>
        </p:nvSpPr>
        <p:spPr>
          <a:xfrm>
            <a:off x="710668" y="2547148"/>
            <a:ext cx="5056725" cy="625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/>
            <a:r>
              <a:rPr lang="en-US" sz="2800" b="1" dirty="0">
                <a:solidFill>
                  <a:schemeClr val="tx1"/>
                </a:solidFill>
                <a:latin typeface="+mj-lt"/>
              </a:rPr>
              <a:t>Character: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</a:t>
            </a:r>
            <a:r>
              <a:rPr lang="zh-CN" altLang="en-US" sz="28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AI agents </a:t>
            </a:r>
          </a:p>
        </p:txBody>
      </p:sp>
      <p:sp>
        <p:nvSpPr>
          <p:cNvPr id="8" name="● Do a research on Machine Learning-Agent.…">
            <a:extLst>
              <a:ext uri="{FF2B5EF4-FFF2-40B4-BE49-F238E27FC236}">
                <a16:creationId xmlns:a16="http://schemas.microsoft.com/office/drawing/2014/main" id="{CAF0380C-BCA3-6548-9C6C-B42A9ED6DCA8}"/>
              </a:ext>
            </a:extLst>
          </p:cNvPr>
          <p:cNvSpPr txBox="1">
            <a:spLocks/>
          </p:cNvSpPr>
          <p:nvPr/>
        </p:nvSpPr>
        <p:spPr>
          <a:xfrm>
            <a:off x="1174749" y="6154367"/>
            <a:ext cx="9041319" cy="1019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endParaRPr lang="en-US" sz="4400" dirty="0"/>
          </a:p>
        </p:txBody>
      </p:sp>
      <p:sp>
        <p:nvSpPr>
          <p:cNvPr id="7" name="Striped Right Arrow 6">
            <a:extLst>
              <a:ext uri="{FF2B5EF4-FFF2-40B4-BE49-F238E27FC236}">
                <a16:creationId xmlns:a16="http://schemas.microsoft.com/office/drawing/2014/main" id="{47E921CA-C542-5643-A876-2AC38FF857BA}"/>
              </a:ext>
            </a:extLst>
          </p:cNvPr>
          <p:cNvSpPr/>
          <p:nvPr/>
        </p:nvSpPr>
        <p:spPr>
          <a:xfrm>
            <a:off x="6610603" y="6162627"/>
            <a:ext cx="462891" cy="309084"/>
          </a:xfrm>
          <a:prstGeom prst="stripedRightArrow">
            <a:avLst/>
          </a:prstGeom>
          <a:solidFill>
            <a:schemeClr val="accent1">
              <a:hueOff val="-313507"/>
              <a:satOff val="34334"/>
              <a:lumOff val="-8266"/>
              <a:alpha val="62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Marker Fe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70FEA9-ADBA-0143-BB73-244A371B1F18}"/>
              </a:ext>
            </a:extLst>
          </p:cNvPr>
          <p:cNvSpPr/>
          <p:nvPr/>
        </p:nvSpPr>
        <p:spPr>
          <a:xfrm>
            <a:off x="7181697" y="4444597"/>
            <a:ext cx="532765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base"/>
            <a:r>
              <a:rPr lang="en-US" sz="2800" b="1" dirty="0">
                <a:latin typeface="+mj-lt"/>
              </a:rPr>
              <a:t>Map terrain:</a:t>
            </a:r>
          </a:p>
          <a:p>
            <a:pPr algn="l" fontAlgn="base"/>
            <a:endParaRPr lang="en-US" sz="2800" b="1" dirty="0">
              <a:latin typeface="+mj-lt"/>
            </a:endParaRP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Stone</a:t>
            </a:r>
            <a:r>
              <a:rPr lang="en-US" sz="2800" dirty="0">
                <a:latin typeface="+mj-lt"/>
              </a:rPr>
              <a:t>: inaccessible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Grass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>
                <a:latin typeface="Apple Braille" pitchFamily="2" charset="0"/>
              </a:rPr>
              <a:t>&amp;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  <a:sym typeface="Helvetica Neue"/>
              </a:rPr>
              <a:t>Scrub</a:t>
            </a:r>
            <a:r>
              <a:rPr lang="en-US" sz="2800" dirty="0">
                <a:latin typeface="+mj-lt"/>
              </a:rPr>
              <a:t>: traversable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Lava</a:t>
            </a:r>
            <a:r>
              <a:rPr lang="en-US" sz="2800" dirty="0">
                <a:latin typeface="+mj-lt"/>
              </a:rPr>
              <a:t>: die once enter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+mj-lt"/>
              </a:rPr>
              <a:t>Forest</a:t>
            </a:r>
            <a:r>
              <a:rPr lang="en-US" sz="2800" dirty="0">
                <a:latin typeface="+mj-lt"/>
              </a:rPr>
              <a:t>: traversable, get 5 points food, resource has 2.5% to regenerate</a:t>
            </a:r>
          </a:p>
          <a:p>
            <a:pPr marL="342900" lvl="0" indent="-342900" algn="l" fontAlgn="base">
              <a:buFont typeface="Arial" panose="020B0604020202020204" pitchFamily="34" charset="0"/>
              <a:buChar char="•"/>
              <a:defRPr/>
            </a:pPr>
            <a:r>
              <a:rPr lang="en-US" sz="2800" b="1" dirty="0">
                <a:latin typeface="+mj-lt"/>
              </a:rPr>
              <a:t>Water</a:t>
            </a:r>
            <a:r>
              <a:rPr lang="en-US" sz="2800" dirty="0">
                <a:latin typeface="+mj-lt"/>
              </a:rPr>
              <a:t>: inaccessible, can get water near it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48EF80-131F-7249-BFB7-8DD712235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61" y="4501941"/>
            <a:ext cx="5657039" cy="4703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● Do a research on Machine Learning-Agent.…">
            <a:extLst>
              <a:ext uri="{FF2B5EF4-FFF2-40B4-BE49-F238E27FC236}">
                <a16:creationId xmlns:a16="http://schemas.microsoft.com/office/drawing/2014/main" id="{4772D16C-912E-9042-95B8-723B137BF176}"/>
              </a:ext>
            </a:extLst>
          </p:cNvPr>
          <p:cNvSpPr txBox="1">
            <a:spLocks/>
          </p:cNvSpPr>
          <p:nvPr/>
        </p:nvSpPr>
        <p:spPr>
          <a:xfrm>
            <a:off x="710668" y="3250285"/>
            <a:ext cx="12294132" cy="1019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/>
            <a:r>
              <a:rPr lang="en-US" sz="2800" b="1" dirty="0">
                <a:solidFill>
                  <a:schemeClr val="tx1"/>
                </a:solidFill>
                <a:latin typeface="+mj-lt"/>
              </a:rPr>
              <a:t>Purpose: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</a:t>
            </a:r>
            <a:r>
              <a:rPr lang="zh-CN" altLang="en-US" sz="28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+mj-lt"/>
              </a:rPr>
              <a:t>simulate the evolution of a large number of players competing to maximize survival time</a:t>
            </a:r>
            <a:r>
              <a:rPr lang="zh-CN" altLang="en-US" sz="28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+mj-lt"/>
              </a:rPr>
              <a:t>in a resource-limited environment 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uiExpand="1" build="p"/>
      <p:bldP spid="6" grpId="0" animBg="1"/>
      <p:bldP spid="7" grpId="0" animBg="1"/>
      <p:bldP spid="9" grpId="0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491CF-247C-BE4A-A1D4-5035E178A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986" y="866988"/>
            <a:ext cx="9027858" cy="1529372"/>
          </a:xfrm>
        </p:spPr>
        <p:txBody>
          <a:bodyPr>
            <a:normAutofit/>
          </a:bodyPr>
          <a:lstStyle/>
          <a:p>
            <a:r>
              <a:rPr lang="en-US" sz="3600"/>
              <a:t>Communication network –- Implement parameter server with Ray</a:t>
            </a:r>
            <a:endParaRPr lang="en-US" sz="36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CFB705-8A31-D049-BD09-D6DC83122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986" y="2568342"/>
            <a:ext cx="9027860" cy="5519322"/>
          </a:xfrm>
        </p:spPr>
        <p:txBody>
          <a:bodyPr/>
          <a:lstStyle/>
          <a:p>
            <a:r>
              <a:rPr lang="en-US" dirty="0"/>
              <a:t>With the Ray framework, we implement the parameter server </a:t>
            </a:r>
            <a:r>
              <a:rPr lang="en-US" dirty="0" err="1"/>
              <a:t>pythonically</a:t>
            </a:r>
            <a:r>
              <a:rPr lang="en-US" dirty="0"/>
              <a:t> in only a few lines of code, also, it allows us to scale our algorithm that runs on a laptop into a high-performance distributed application that runs efficiently on a cluster with lightweight APIs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627A14-38A3-4942-8D00-ADD3D6256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110" y="4876800"/>
            <a:ext cx="7848698" cy="325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6098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491CF-247C-BE4A-A1D4-5035E178A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986" y="866988"/>
            <a:ext cx="9027858" cy="1529372"/>
          </a:xfrm>
        </p:spPr>
        <p:txBody>
          <a:bodyPr>
            <a:normAutofit/>
          </a:bodyPr>
          <a:lstStyle/>
          <a:p>
            <a:r>
              <a:rPr lang="en-US" sz="3600"/>
              <a:t>Communication network –- Implement parameter server with Ray</a:t>
            </a:r>
            <a:endParaRPr lang="en-US" sz="3600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70CB8A-1717-034C-93A5-6E7C6E82D3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" r="2929"/>
          <a:stretch/>
        </p:blipFill>
        <p:spPr>
          <a:xfrm>
            <a:off x="1793328" y="2481416"/>
            <a:ext cx="6807200" cy="2626612"/>
          </a:xfrm>
          <a:prstGeom prst="rect">
            <a:avLst/>
          </a:prstGeom>
        </p:spPr>
      </p:pic>
      <p:pic>
        <p:nvPicPr>
          <p:cNvPr id="9" name="Picture 8" descr="A picture containing bird&#10;&#10;Description automatically generated">
            <a:extLst>
              <a:ext uri="{FF2B5EF4-FFF2-40B4-BE49-F238E27FC236}">
                <a16:creationId xmlns:a16="http://schemas.microsoft.com/office/drawing/2014/main" id="{2EAD9696-70E2-B54B-9DF4-994862D25D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328" y="5108028"/>
            <a:ext cx="6807200" cy="2032000"/>
          </a:xfrm>
          <a:prstGeom prst="rect">
            <a:avLst/>
          </a:prstGeom>
        </p:spPr>
      </p:pic>
      <p:pic>
        <p:nvPicPr>
          <p:cNvPr id="12" name="Picture 11" descr="A picture containing bird&#10;&#10;Description automatically generated">
            <a:extLst>
              <a:ext uri="{FF2B5EF4-FFF2-40B4-BE49-F238E27FC236}">
                <a16:creationId xmlns:a16="http://schemas.microsoft.com/office/drawing/2014/main" id="{A1C076E7-DB95-B24F-B8E9-FECB7FA150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" r="-3545" b="-3545"/>
          <a:stretch/>
        </p:blipFill>
        <p:spPr>
          <a:xfrm>
            <a:off x="1793328" y="7140028"/>
            <a:ext cx="70485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20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491CF-247C-BE4A-A1D4-5035E178A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986" y="866988"/>
            <a:ext cx="9027858" cy="1529372"/>
          </a:xfrm>
        </p:spPr>
        <p:txBody>
          <a:bodyPr>
            <a:normAutofit/>
          </a:bodyPr>
          <a:lstStyle/>
          <a:p>
            <a:r>
              <a:rPr lang="en-US" sz="3600"/>
              <a:t>Communication network –- Implement parameter server with Ray</a:t>
            </a: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BF2A8A-77AD-6349-B895-91510CE5C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986" y="2396360"/>
            <a:ext cx="10628918" cy="586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148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838DB-1EE0-A043-BEF4-65073AF76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89" y="866986"/>
            <a:ext cx="9169779" cy="1878471"/>
          </a:xfrm>
        </p:spPr>
        <p:txBody>
          <a:bodyPr anchor="t">
            <a:normAutofit/>
          </a:bodyPr>
          <a:lstStyle/>
          <a:p>
            <a:r>
              <a:rPr lang="en-US"/>
              <a:t>Training</a:t>
            </a:r>
            <a:r>
              <a:rPr lang="en-US" altLang="zh-CN"/>
              <a:t> result and analysis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7452D4D-456B-8343-883E-15B8299D5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0598" y="2883712"/>
            <a:ext cx="5971802" cy="398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BFD39-27AF-5140-AD0D-CBA9D4D46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6119" y="2990193"/>
            <a:ext cx="4507398" cy="3986176"/>
          </a:xfrm>
        </p:spPr>
        <p:txBody>
          <a:bodyPr>
            <a:noAutofit/>
          </a:bodyPr>
          <a:lstStyle/>
          <a:p>
            <a:r>
              <a:rPr lang="en-US" sz="2400" dirty="0"/>
              <a:t>The baseline model gets to on average &gt; 28 lifetime after training for several days on 12 cores. </a:t>
            </a:r>
          </a:p>
          <a:p>
            <a:r>
              <a:rPr lang="en-US" sz="2400" dirty="0"/>
              <a:t>Agents do learn something after training, like not to run into lava first, as indicated by the steep initial learning curve slope.</a:t>
            </a:r>
          </a:p>
        </p:txBody>
      </p:sp>
    </p:spTree>
    <p:extLst>
      <p:ext uri="{BB962C8B-B14F-4D97-AF65-F5344CB8AC3E}">
        <p14:creationId xmlns:p14="http://schemas.microsoft.com/office/powerpoint/2010/main" val="3787499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1A80B4-ACA1-5241-82C5-F97F36C3C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784" y="948759"/>
            <a:ext cx="4666988" cy="1006167"/>
          </a:xfrm>
        </p:spPr>
        <p:txBody>
          <a:bodyPr>
            <a:normAutofit/>
          </a:bodyPr>
          <a:lstStyle/>
          <a:p>
            <a:r>
              <a:rPr lang="en-US" sz="4400" dirty="0"/>
              <a:t>Training</a:t>
            </a:r>
            <a:r>
              <a:rPr lang="zh-CN" altLang="en-US" sz="4400" dirty="0"/>
              <a:t> </a:t>
            </a:r>
            <a:r>
              <a:rPr lang="en-US" altLang="zh-CN" sz="4400" dirty="0"/>
              <a:t>result</a:t>
            </a:r>
            <a:endParaRPr lang="en-US" sz="4400" dirty="0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F3430BDB-90C1-B54E-ACC6-1B1FC3DBC7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4" r="3429"/>
          <a:stretch/>
        </p:blipFill>
        <p:spPr bwMode="auto">
          <a:xfrm>
            <a:off x="1402231" y="2373559"/>
            <a:ext cx="8371537" cy="602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684919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18BD2-175D-BE4B-AB43-959E8961E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986" y="866987"/>
            <a:ext cx="9027858" cy="1277123"/>
          </a:xfrm>
        </p:spPr>
        <p:txBody>
          <a:bodyPr/>
          <a:lstStyle/>
          <a:p>
            <a:r>
              <a:rPr lang="en-US" dirty="0"/>
              <a:t>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DE090-08AB-674B-AC0B-DFFD829E3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983" y="2301767"/>
            <a:ext cx="9349071" cy="1040524"/>
          </a:xfrm>
        </p:spPr>
        <p:txBody>
          <a:bodyPr>
            <a:normAutofit fontScale="92500"/>
          </a:bodyPr>
          <a:lstStyle/>
          <a:p>
            <a:r>
              <a:rPr lang="en-US" dirty="0"/>
              <a:t>Map size rendering optimization (currently the model FPS drop drastically if size become 500*500) (show later in the demo)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8C8A86-219A-C646-B897-1A64C1BC3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14" y="3616434"/>
            <a:ext cx="8141958" cy="439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2301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18FA8-3897-F24E-A6EC-5108736A2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986" y="866988"/>
            <a:ext cx="9027858" cy="1324420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ECA3E-899C-7447-B8B8-E9B0E3111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986" y="2410688"/>
            <a:ext cx="9027860" cy="5519322"/>
          </a:xfrm>
        </p:spPr>
        <p:txBody>
          <a:bodyPr/>
          <a:lstStyle/>
          <a:p>
            <a:r>
              <a:rPr lang="en-US" dirty="0"/>
              <a:t>Map size rendering optimization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Add more terrain setups and explore of environment complexity on population behavior (like will people can choose to live near river and generate collaboration instead of competition)</a:t>
            </a:r>
          </a:p>
          <a:p>
            <a:endParaRPr lang="en-US" dirty="0"/>
          </a:p>
          <a:p>
            <a:r>
              <a:rPr lang="en-US" dirty="0"/>
              <a:t>Deploy AI training to cloud and realize cloud native AI training, deployment and visualization pipeline</a:t>
            </a:r>
          </a:p>
        </p:txBody>
      </p:sp>
    </p:spTree>
    <p:extLst>
      <p:ext uri="{BB962C8B-B14F-4D97-AF65-F5344CB8AC3E}">
        <p14:creationId xmlns:p14="http://schemas.microsoft.com/office/powerpoint/2010/main" val="35481977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9A0F-2C1C-3B42-B871-3B5053F66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209" y="990493"/>
            <a:ext cx="9027858" cy="1878471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7" name="Content Placeholder 6" descr="A picture containing grass, table, computer, sitting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D3DEC566-04CD-414E-8847-F7F5E12A5D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210" y="2731721"/>
            <a:ext cx="8278178" cy="4668146"/>
          </a:xfrm>
        </p:spPr>
      </p:pic>
    </p:spTree>
    <p:extLst>
      <p:ext uri="{BB962C8B-B14F-4D97-AF65-F5344CB8AC3E}">
        <p14:creationId xmlns:p14="http://schemas.microsoft.com/office/powerpoint/2010/main" val="911031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0" name="Rectangle 81">
            <a:extLst>
              <a:ext uri="{FF2B5EF4-FFF2-40B4-BE49-F238E27FC236}">
                <a16:creationId xmlns:a16="http://schemas.microsoft.com/office/drawing/2014/main" id="{2783C067-F8BF-4755-B516-8A0CD74C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656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Isosceles Triangle 83">
            <a:extLst>
              <a:ext uri="{FF2B5EF4-FFF2-40B4-BE49-F238E27FC236}">
                <a16:creationId xmlns:a16="http://schemas.microsoft.com/office/drawing/2014/main" id="{2ED796EC-E7FF-46DB-B912-FB08BF12A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98769" cy="8058530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6" name="Isosceles Triangle 85">
            <a:extLst>
              <a:ext uri="{FF2B5EF4-FFF2-40B4-BE49-F238E27FC236}">
                <a16:creationId xmlns:a16="http://schemas.microsoft.com/office/drawing/2014/main" id="{549A2DAB-B431-487D-95AD-BB0FECB49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4436" y="5430708"/>
            <a:ext cx="4746978" cy="4322892"/>
          </a:xfrm>
          <a:prstGeom prst="triangle">
            <a:avLst>
              <a:gd name="adj" fmla="val 100000"/>
            </a:avLst>
          </a:prstGeom>
          <a:solidFill>
            <a:schemeClr val="accent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5ECDEE1-7093-418F-9CF5-24EEB115C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10240" y="0"/>
            <a:ext cx="1842346" cy="97536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45062AF-EB11-4651-BC4A-4DA21768D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920284" y="5235787"/>
            <a:ext cx="5081129" cy="4517813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Thank you !"/>
          <p:cNvSpPr txBox="1">
            <a:spLocks noGrp="1"/>
          </p:cNvSpPr>
          <p:nvPr>
            <p:ph type="ctrTitle"/>
          </p:nvPr>
        </p:nvSpPr>
        <p:spPr>
          <a:xfrm>
            <a:off x="1607538" y="1986844"/>
            <a:ext cx="8284731" cy="377434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0"/>
            </a:lvl1pPr>
          </a:lstStyle>
          <a:p>
            <a:r>
              <a:rPr lang="en-US" dirty="0"/>
              <a:t>Thank you !</a:t>
            </a:r>
          </a:p>
        </p:txBody>
      </p:sp>
      <p:sp>
        <p:nvSpPr>
          <p:cNvPr id="92" name="Rectangle 27">
            <a:extLst>
              <a:ext uri="{FF2B5EF4-FFF2-40B4-BE49-F238E27FC236}">
                <a16:creationId xmlns:a16="http://schemas.microsoft.com/office/drawing/2014/main" id="{0819F787-32B4-46A8-BC57-C6571BCEE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20683" y="0"/>
            <a:ext cx="1884117" cy="97536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1110708" y="981525"/>
            <a:ext cx="4884737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6600" dirty="0"/>
              <a:t>Introduction  </a:t>
            </a:r>
            <a:endParaRPr sz="6600" dirty="0"/>
          </a:p>
        </p:txBody>
      </p:sp>
      <p:sp>
        <p:nvSpPr>
          <p:cNvPr id="8" name="● Do a research on Machine Learning-Agent.…">
            <a:extLst>
              <a:ext uri="{FF2B5EF4-FFF2-40B4-BE49-F238E27FC236}">
                <a16:creationId xmlns:a16="http://schemas.microsoft.com/office/drawing/2014/main" id="{CAF0380C-BCA3-6548-9C6C-B42A9ED6DCA8}"/>
              </a:ext>
            </a:extLst>
          </p:cNvPr>
          <p:cNvSpPr txBox="1">
            <a:spLocks/>
          </p:cNvSpPr>
          <p:nvPr/>
        </p:nvSpPr>
        <p:spPr>
          <a:xfrm>
            <a:off x="1174749" y="6154367"/>
            <a:ext cx="9041319" cy="1019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endParaRPr lang="en-US" sz="44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892A72F-A92E-3140-8C70-201688F23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708" y="2425700"/>
            <a:ext cx="4762500" cy="4802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633D1AB-BE3E-7D41-857B-0D1533D7C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618" y="2383846"/>
            <a:ext cx="5033433" cy="4885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713DD2-B91D-0E41-9F49-41F1CEB9CFF4}"/>
              </a:ext>
            </a:extLst>
          </p:cNvPr>
          <p:cNvSpPr txBox="1"/>
          <p:nvPr/>
        </p:nvSpPr>
        <p:spPr>
          <a:xfrm>
            <a:off x="2107744" y="7497938"/>
            <a:ext cx="2462276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ctr" defTabSz="584200" hangingPunct="0"/>
            <a:r>
              <a:rPr lang="en-US" dirty="0"/>
              <a:t>Tile-based terrain map</a:t>
            </a:r>
            <a:endParaRPr lang="en-US" sz="4000" dirty="0">
              <a:solidFill>
                <a:srgbClr val="858585"/>
              </a:solidFill>
              <a:sym typeface="Marker Fe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748F10-5F4B-234F-99BA-30B756084FA7}"/>
              </a:ext>
            </a:extLst>
          </p:cNvPr>
          <p:cNvSpPr txBox="1"/>
          <p:nvPr/>
        </p:nvSpPr>
        <p:spPr>
          <a:xfrm>
            <a:off x="7744072" y="7328661"/>
            <a:ext cx="263052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Texture  map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858585"/>
              </a:solidFill>
              <a:effectLst/>
              <a:uFillTx/>
              <a:latin typeface="+mn-lt"/>
              <a:ea typeface="+mn-ea"/>
              <a:cs typeface="+mn-cs"/>
              <a:sym typeface="Marker Felt"/>
            </a:endParaRPr>
          </a:p>
        </p:txBody>
      </p:sp>
    </p:spTree>
    <p:extLst>
      <p:ext uri="{BB962C8B-B14F-4D97-AF65-F5344CB8AC3E}">
        <p14:creationId xmlns:p14="http://schemas.microsoft.com/office/powerpoint/2010/main" val="1511188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966199" y="979893"/>
            <a:ext cx="4870045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6600" dirty="0"/>
              <a:t>Introduction</a:t>
            </a:r>
            <a:endParaRPr sz="6600" dirty="0"/>
          </a:p>
        </p:txBody>
      </p:sp>
      <p:sp>
        <p:nvSpPr>
          <p:cNvPr id="7" name="Striped Right Arrow 6">
            <a:extLst>
              <a:ext uri="{FF2B5EF4-FFF2-40B4-BE49-F238E27FC236}">
                <a16:creationId xmlns:a16="http://schemas.microsoft.com/office/drawing/2014/main" id="{47E921CA-C542-5643-A876-2AC38FF857BA}"/>
              </a:ext>
            </a:extLst>
          </p:cNvPr>
          <p:cNvSpPr/>
          <p:nvPr/>
        </p:nvSpPr>
        <p:spPr>
          <a:xfrm>
            <a:off x="6039508" y="4101381"/>
            <a:ext cx="925783" cy="369151"/>
          </a:xfrm>
          <a:prstGeom prst="stripedRightArrow">
            <a:avLst/>
          </a:prstGeom>
          <a:solidFill>
            <a:schemeClr val="accent1">
              <a:hueOff val="-313507"/>
              <a:satOff val="34334"/>
              <a:lumOff val="-8266"/>
              <a:alpha val="62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Marker Fe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6DA2C1-3071-1D42-8FB7-DF7D4B9EBA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69039" y="2651763"/>
            <a:ext cx="4084421" cy="43135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E31870F-4A76-A84F-BB69-E5467B6DDBF2}"/>
              </a:ext>
            </a:extLst>
          </p:cNvPr>
          <p:cNvSpPr txBox="1"/>
          <p:nvPr/>
        </p:nvSpPr>
        <p:spPr>
          <a:xfrm>
            <a:off x="832112" y="2148213"/>
            <a:ext cx="425670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+mn-lt"/>
                <a:ea typeface="+mn-ea"/>
                <a:cs typeface="+mn-cs"/>
                <a:sym typeface="Marker Felt"/>
              </a:rPr>
              <a:t>Agent’s attributes: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7A87CB-6E97-7347-9BBB-56DD8907E746}"/>
              </a:ext>
            </a:extLst>
          </p:cNvPr>
          <p:cNvSpPr/>
          <p:nvPr/>
        </p:nvSpPr>
        <p:spPr>
          <a:xfrm>
            <a:off x="1034690" y="3038838"/>
            <a:ext cx="473306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Apple Braille" pitchFamily="2" charset="0"/>
              </a:rPr>
              <a:t>Food</a:t>
            </a:r>
            <a:r>
              <a:rPr lang="en-US" sz="2800" dirty="0">
                <a:latin typeface="Apple Braille" pitchFamily="2" charset="0"/>
              </a:rPr>
              <a:t>: Agents die at 0 health (</a:t>
            </a:r>
            <a:r>
              <a:rPr lang="en-US" sz="2800" dirty="0">
                <a:solidFill>
                  <a:srgbClr val="FFFC00"/>
                </a:solidFill>
                <a:latin typeface="Apple Braille" pitchFamily="2" charset="0"/>
              </a:rPr>
              <a:t>Yellow</a:t>
            </a:r>
            <a:r>
              <a:rPr lang="en-US" sz="2800" dirty="0">
                <a:latin typeface="Apple Braille" pitchFamily="2" charset="0"/>
              </a:rPr>
              <a:t>)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Apple Braille" pitchFamily="2" charset="0"/>
              </a:rPr>
              <a:t>Water</a:t>
            </a:r>
            <a:r>
              <a:rPr lang="en-US" sz="2800" dirty="0">
                <a:latin typeface="Apple Braille" pitchFamily="2" charset="0"/>
              </a:rPr>
              <a:t>: Agents begin taking damage at 0 food or water (</a:t>
            </a:r>
            <a:r>
              <a:rPr lang="en-US" sz="2800" dirty="0">
                <a:solidFill>
                  <a:srgbClr val="0432FF"/>
                </a:solidFill>
                <a:latin typeface="Apple Braille" pitchFamily="2" charset="0"/>
              </a:rPr>
              <a:t>Blue</a:t>
            </a:r>
            <a:r>
              <a:rPr lang="en-US" sz="2800" dirty="0">
                <a:latin typeface="Apple Braille" pitchFamily="2" charset="0"/>
              </a:rPr>
              <a:t>)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Apple Braille" pitchFamily="2" charset="0"/>
              </a:rPr>
              <a:t>Health</a:t>
            </a:r>
            <a:r>
              <a:rPr lang="en-US" sz="2800" dirty="0">
                <a:latin typeface="Apple Braille" pitchFamily="2" charset="0"/>
              </a:rPr>
              <a:t>: Agents begin taking damage at 0 food or water (</a:t>
            </a:r>
            <a:r>
              <a:rPr lang="en-US" sz="2800" dirty="0">
                <a:solidFill>
                  <a:srgbClr val="00FA00"/>
                </a:solidFill>
                <a:latin typeface="Apple Braille" pitchFamily="2" charset="0"/>
              </a:rPr>
              <a:t>Green</a:t>
            </a:r>
            <a:r>
              <a:rPr lang="en-US" sz="2800" dirty="0">
                <a:latin typeface="Apple Braille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37116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911878" y="1179863"/>
            <a:ext cx="4870045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6600" dirty="0"/>
              <a:t>Introduction</a:t>
            </a:r>
            <a:endParaRPr sz="6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AEB85F-A0BE-204D-9F89-1308C4A32825}"/>
              </a:ext>
            </a:extLst>
          </p:cNvPr>
          <p:cNvSpPr txBox="1"/>
          <p:nvPr/>
        </p:nvSpPr>
        <p:spPr>
          <a:xfrm>
            <a:off x="911878" y="2692805"/>
            <a:ext cx="4710522" cy="44114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fontAlgn="base"/>
            <a:endParaRPr lang="en-US" sz="2800" b="1" dirty="0">
              <a:latin typeface="Apple Braille" pitchFamily="2" charset="0"/>
            </a:endParaRPr>
          </a:p>
          <a:p>
            <a:pPr marL="342900" lvl="2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Apple Braille" pitchFamily="2" charset="0"/>
              </a:rPr>
              <a:t>Mage</a:t>
            </a:r>
            <a:r>
              <a:rPr lang="en-US" sz="2800" dirty="0">
                <a:latin typeface="Apple Braille" pitchFamily="2" charset="0"/>
              </a:rPr>
              <a:t>: Inflicts 10 damage at 1 range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Apple Braille" pitchFamily="2" charset="0"/>
              </a:rPr>
              <a:t>Range</a:t>
            </a:r>
            <a:r>
              <a:rPr lang="en-US" sz="2800" dirty="0">
                <a:latin typeface="Apple Braille" pitchFamily="2" charset="0"/>
              </a:rPr>
              <a:t>: Inflicts 2 damage at 1-2 range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800" b="1" dirty="0">
                <a:latin typeface="Apple Braille" pitchFamily="2" charset="0"/>
              </a:rPr>
              <a:t>Melee</a:t>
            </a:r>
            <a:r>
              <a:rPr lang="en-US" sz="2800" dirty="0">
                <a:latin typeface="Apple Braille" pitchFamily="2" charset="0"/>
              </a:rPr>
              <a:t>: Inflicts 1 damage at 1-3 range and freezes the target in place, preventing movement for two ticks</a:t>
            </a:r>
          </a:p>
        </p:txBody>
      </p:sp>
      <p:pic>
        <p:nvPicPr>
          <p:cNvPr id="14" name="Picture 13" descr="A picture containing grass, player&#10;&#10;Description automatically generated">
            <a:extLst>
              <a:ext uri="{FF2B5EF4-FFF2-40B4-BE49-F238E27FC236}">
                <a16:creationId xmlns:a16="http://schemas.microsoft.com/office/drawing/2014/main" id="{506946F5-AB59-BB47-8E04-0553F5ABDC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" t="1926"/>
          <a:stretch/>
        </p:blipFill>
        <p:spPr>
          <a:xfrm>
            <a:off x="6688810" y="2429657"/>
            <a:ext cx="5682206" cy="493776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AD3AD9E-4CF7-184B-983E-34F15C2FA336}"/>
              </a:ext>
            </a:extLst>
          </p:cNvPr>
          <p:cNvSpPr txBox="1"/>
          <p:nvPr/>
        </p:nvSpPr>
        <p:spPr>
          <a:xfrm>
            <a:off x="1052382" y="2269346"/>
            <a:ext cx="2561599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sz="3200" b="1" dirty="0">
                <a:latin typeface="Marker Felt Thin" panose="02000400000000000000" pitchFamily="2" charset="77"/>
              </a:rPr>
              <a:t>Combat system:</a:t>
            </a:r>
          </a:p>
        </p:txBody>
      </p:sp>
      <p:sp>
        <p:nvSpPr>
          <p:cNvPr id="18" name="Striped Right Arrow 17">
            <a:extLst>
              <a:ext uri="{FF2B5EF4-FFF2-40B4-BE49-F238E27FC236}">
                <a16:creationId xmlns:a16="http://schemas.microsoft.com/office/drawing/2014/main" id="{6AE0999C-BA17-544D-B880-074283894A0F}"/>
              </a:ext>
            </a:extLst>
          </p:cNvPr>
          <p:cNvSpPr/>
          <p:nvPr/>
        </p:nvSpPr>
        <p:spPr>
          <a:xfrm>
            <a:off x="5622400" y="4529386"/>
            <a:ext cx="925783" cy="369151"/>
          </a:xfrm>
          <a:prstGeom prst="stripedRightArrow">
            <a:avLst/>
          </a:prstGeom>
          <a:solidFill>
            <a:schemeClr val="accent1">
              <a:hueOff val="-313507"/>
              <a:satOff val="34334"/>
              <a:lumOff val="-8266"/>
              <a:alpha val="62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Marker Felt"/>
            </a:endParaRPr>
          </a:p>
        </p:txBody>
      </p:sp>
    </p:spTree>
    <p:extLst>
      <p:ext uri="{BB962C8B-B14F-4D97-AF65-F5344CB8AC3E}">
        <p14:creationId xmlns:p14="http://schemas.microsoft.com/office/powerpoint/2010/main" val="3852583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F498D6-3497-D842-BADF-A1EEC1572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0737" y="2837040"/>
            <a:ext cx="6512207" cy="20397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we build it </a:t>
            </a:r>
          </a:p>
        </p:txBody>
      </p:sp>
    </p:spTree>
    <p:extLst>
      <p:ext uri="{BB962C8B-B14F-4D97-AF65-F5344CB8AC3E}">
        <p14:creationId xmlns:p14="http://schemas.microsoft.com/office/powerpoint/2010/main" val="161353015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2C23ADD-6A23-5A46-8DB4-4E74A85EFE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4" r="26919"/>
          <a:stretch/>
        </p:blipFill>
        <p:spPr>
          <a:xfrm>
            <a:off x="4554510" y="-1"/>
            <a:ext cx="8450290" cy="97536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E36347-2D30-654F-B37E-D77CD269B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88" y="866986"/>
            <a:ext cx="4107865" cy="1878471"/>
          </a:xfrm>
        </p:spPr>
        <p:txBody>
          <a:bodyPr>
            <a:normAutofit/>
          </a:bodyPr>
          <a:lstStyle/>
          <a:p>
            <a:r>
              <a:rPr lang="en-US" dirty="0"/>
              <a:t>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E6A66-D3CF-9D41-A284-4255D08BA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489" y="3072837"/>
            <a:ext cx="4107864" cy="5519322"/>
          </a:xfrm>
        </p:spPr>
        <p:txBody>
          <a:bodyPr>
            <a:normAutofit/>
          </a:bodyPr>
          <a:lstStyle/>
          <a:p>
            <a:r>
              <a:rPr lang="en-US" dirty="0"/>
              <a:t>Unity client UI is built with UI assets implemented by Unity hub </a:t>
            </a:r>
          </a:p>
          <a:p>
            <a:endParaRPr lang="en-US" dirty="0"/>
          </a:p>
          <a:p>
            <a:r>
              <a:rPr lang="en-US" dirty="0"/>
              <a:t>Optimized the network connection setting </a:t>
            </a: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95746" y="0"/>
            <a:ext cx="1300480" cy="975360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920284" y="5235787"/>
            <a:ext cx="5081129" cy="4517813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3574" y="-12041"/>
            <a:ext cx="3207839" cy="9765641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3671" y="-12041"/>
            <a:ext cx="2761129" cy="9765641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27821" y="4334933"/>
            <a:ext cx="3476979" cy="5418667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56800" y="-12041"/>
            <a:ext cx="3044614" cy="9765641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5312" y="-12041"/>
            <a:ext cx="1376100" cy="9765641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68265" y="-12041"/>
            <a:ext cx="1333147" cy="9765641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63110" y="5105588"/>
            <a:ext cx="1938303" cy="4648012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6665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965CF-7E19-4644-8CE5-ADC1081FE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– changeable map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C2B70-31DA-5546-BCA7-6B28B2736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986" y="1834309"/>
            <a:ext cx="11445884" cy="1317880"/>
          </a:xfrm>
        </p:spPr>
        <p:txBody>
          <a:bodyPr/>
          <a:lstStyle/>
          <a:p>
            <a:r>
              <a:rPr lang="en-US" dirty="0"/>
              <a:t>Changed UI map drastically to support different size of maps with support to much more clients live in the same map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F849C1-FE83-3B4A-8940-A11832B3B1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45" b="10731"/>
          <a:stretch/>
        </p:blipFill>
        <p:spPr>
          <a:xfrm>
            <a:off x="443199" y="3152188"/>
            <a:ext cx="5448299" cy="36838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3A2562-9763-7B41-A764-4FCB73321B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41" r="5931" b="2656"/>
          <a:stretch/>
        </p:blipFill>
        <p:spPr>
          <a:xfrm>
            <a:off x="6305186" y="3152187"/>
            <a:ext cx="5448300" cy="36838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C3C0CF-8C1F-D94C-BD1C-1725C6D85921}"/>
              </a:ext>
            </a:extLst>
          </p:cNvPr>
          <p:cNvSpPr txBox="1"/>
          <p:nvPr/>
        </p:nvSpPr>
        <p:spPr>
          <a:xfrm>
            <a:off x="2528022" y="7242795"/>
            <a:ext cx="9717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80 * 80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D10B11-2BCD-CA49-B926-2563EC877140}"/>
              </a:ext>
            </a:extLst>
          </p:cNvPr>
          <p:cNvSpPr txBox="1"/>
          <p:nvPr/>
        </p:nvSpPr>
        <p:spPr>
          <a:xfrm>
            <a:off x="8749862" y="7252138"/>
            <a:ext cx="12410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144 * 144</a:t>
            </a:r>
          </a:p>
        </p:txBody>
      </p:sp>
    </p:spTree>
    <p:extLst>
      <p:ext uri="{BB962C8B-B14F-4D97-AF65-F5344CB8AC3E}">
        <p14:creationId xmlns:p14="http://schemas.microsoft.com/office/powerpoint/2010/main" val="3152839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983854" y="733900"/>
            <a:ext cx="12020946" cy="693724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pPr algn="l"/>
            <a:r>
              <a:rPr lang="en-US" sz="3600" dirty="0"/>
              <a:t>Architecture and Training – Define terms in our model</a:t>
            </a:r>
            <a:endParaRPr sz="3600" dirty="0"/>
          </a:p>
        </p:txBody>
      </p:sp>
      <p:sp>
        <p:nvSpPr>
          <p:cNvPr id="123" name="● Do a research on Machine Learning-Agent.…"/>
          <p:cNvSpPr txBox="1">
            <a:spLocks noGrp="1"/>
          </p:cNvSpPr>
          <p:nvPr>
            <p:ph type="subTitle" idx="1"/>
          </p:nvPr>
        </p:nvSpPr>
        <p:spPr>
          <a:xfrm>
            <a:off x="450165" y="1808189"/>
            <a:ext cx="12456161" cy="1294227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</a:rPr>
              <a:t> </a:t>
            </a:r>
            <a:r>
              <a:rPr lang="en-US" sz="3200" dirty="0" err="1">
                <a:latin typeface="Apple Braille" pitchFamily="2" charset="0"/>
              </a:rPr>
              <a:t>s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 : the current state of given agents given time tick t, state contains position information, current food, water, health etc.</a:t>
            </a:r>
            <a:endParaRPr lang="en-US" altLang="zh-CN" sz="3200" dirty="0">
              <a:latin typeface="Apple Braille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4DB7BA-47CB-BE4A-A0BB-A46BD011E3C7}"/>
              </a:ext>
            </a:extLst>
          </p:cNvPr>
          <p:cNvSpPr txBox="1"/>
          <p:nvPr/>
        </p:nvSpPr>
        <p:spPr>
          <a:xfrm>
            <a:off x="450165" y="3055707"/>
            <a:ext cx="9409628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Apple Braille" pitchFamily="2" charset="0"/>
              </a:rPr>
              <a:t>o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 : the current observation based on one agent.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8954D9-33DF-0641-B0AF-F599229C79FD}"/>
              </a:ext>
            </a:extLst>
          </p:cNvPr>
          <p:cNvSpPr txBox="1"/>
          <p:nvPr/>
        </p:nvSpPr>
        <p:spPr>
          <a:xfrm>
            <a:off x="450165" y="3929197"/>
            <a:ext cx="11451103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</a:rPr>
              <a:t> a</a:t>
            </a:r>
            <a:r>
              <a:rPr lang="en-US" sz="3200" baseline="-25000" dirty="0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 : the action made by given agent which have five types, North, West, East, South, Pass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963CAC-AE09-6F45-BE95-FA102E0BCC79}"/>
              </a:ext>
            </a:extLst>
          </p:cNvPr>
          <p:cNvSpPr txBox="1"/>
          <p:nvPr/>
        </p:nvSpPr>
        <p:spPr>
          <a:xfrm>
            <a:off x="450165" y="5163617"/>
            <a:ext cx="647613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  <a:cs typeface="Aparajita" panose="020B0604020202020204" pitchFamily="34" charset="0"/>
              </a:rPr>
              <a:t>∏</a:t>
            </a:r>
            <a:r>
              <a:rPr lang="en-US" sz="3200" baseline="-25000" dirty="0"/>
              <a:t> </a:t>
            </a:r>
            <a:r>
              <a:rPr lang="en-US" sz="3200" baseline="-25000" dirty="0" err="1"/>
              <a:t>θ</a:t>
            </a:r>
            <a:r>
              <a:rPr lang="en-US" sz="3200" dirty="0">
                <a:latin typeface="Apple Braille" pitchFamily="2" charset="0"/>
              </a:rPr>
              <a:t>(</a:t>
            </a:r>
            <a:r>
              <a:rPr lang="en-US" sz="3200" dirty="0" err="1">
                <a:latin typeface="Apple Braille" pitchFamily="2" charset="0"/>
              </a:rPr>
              <a:t>a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altLang="zh-CN" sz="3200" dirty="0" err="1">
                <a:latin typeface="Apple Braille" pitchFamily="2" charset="0"/>
              </a:rPr>
              <a:t>|</a:t>
            </a:r>
            <a:r>
              <a:rPr lang="en-US" sz="3200" dirty="0" err="1">
                <a:latin typeface="Apple Braille" pitchFamily="2" charset="0"/>
              </a:rPr>
              <a:t>s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): Policy(fully observed)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0094C5-0B2C-3044-9DBD-72A66B5F0661}"/>
              </a:ext>
            </a:extLst>
          </p:cNvPr>
          <p:cNvSpPr txBox="1"/>
          <p:nvPr/>
        </p:nvSpPr>
        <p:spPr>
          <a:xfrm>
            <a:off x="450165" y="6044353"/>
            <a:ext cx="11774660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</a:rPr>
              <a:t> </a:t>
            </a:r>
            <a:r>
              <a:rPr lang="en-US" sz="3200" dirty="0" err="1">
                <a:latin typeface="Apple Braille" pitchFamily="2" charset="0"/>
              </a:rPr>
              <a:t>τ</a:t>
            </a:r>
            <a:r>
              <a:rPr lang="en-US" sz="3200" dirty="0">
                <a:latin typeface="Apple Braille" pitchFamily="2" charset="0"/>
              </a:rPr>
              <a:t>: the trajectory of given agents which is a sequence of observation, action and reward.  </a:t>
            </a:r>
            <a:r>
              <a:rPr lang="en-US" sz="3200" dirty="0" err="1">
                <a:latin typeface="Apple Braille" pitchFamily="2" charset="0"/>
              </a:rPr>
              <a:t>τ</a:t>
            </a:r>
            <a:r>
              <a:rPr lang="en-US" sz="3200" dirty="0">
                <a:latin typeface="Apple Braille" pitchFamily="2" charset="0"/>
              </a:rPr>
              <a:t> = ( </a:t>
            </a:r>
            <a:r>
              <a:rPr lang="en-US" sz="3200" dirty="0" err="1">
                <a:latin typeface="Apple Braille" pitchFamily="2" charset="0"/>
              </a:rPr>
              <a:t>o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a</a:t>
            </a:r>
            <a:r>
              <a:rPr lang="en-US" sz="3200" baseline="-25000" dirty="0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r</a:t>
            </a:r>
            <a:r>
              <a:rPr lang="en-US" sz="3200" baseline="-25000" dirty="0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…, </a:t>
            </a:r>
            <a:r>
              <a:rPr lang="en-US" sz="3200" dirty="0" err="1">
                <a:latin typeface="Apple Braille" pitchFamily="2" charset="0"/>
              </a:rPr>
              <a:t>o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</a:t>
            </a:r>
            <a:r>
              <a:rPr lang="en-US" sz="3200" dirty="0" err="1">
                <a:latin typeface="Apple Braille" pitchFamily="2" charset="0"/>
              </a:rPr>
              <a:t>a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</a:t>
            </a:r>
            <a:r>
              <a:rPr lang="en-US" sz="3200" dirty="0" err="1">
                <a:latin typeface="Apple Braille" pitchFamily="2" charset="0"/>
              </a:rPr>
              <a:t>r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 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05CA0B-F8FC-AB40-83A2-3AAE041AAFF3}"/>
              </a:ext>
            </a:extLst>
          </p:cNvPr>
          <p:cNvSpPr txBox="1"/>
          <p:nvPr/>
        </p:nvSpPr>
        <p:spPr>
          <a:xfrm>
            <a:off x="455957" y="7275533"/>
            <a:ext cx="11445311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</a:rPr>
              <a:t> R(</a:t>
            </a:r>
            <a:r>
              <a:rPr lang="en-US" sz="3200" dirty="0" err="1">
                <a:latin typeface="Apple Braille" pitchFamily="2" charset="0"/>
              </a:rPr>
              <a:t>τ</a:t>
            </a:r>
            <a:r>
              <a:rPr lang="en-US" sz="3200" dirty="0">
                <a:latin typeface="Apple Braille" pitchFamily="2" charset="0"/>
              </a:rPr>
              <a:t>): reward given trajectory which is the sum of each survival one in every time tick with discount  which by default is 0.99  R(</a:t>
            </a:r>
            <a:r>
              <a:rPr lang="en-US" sz="3200" dirty="0" err="1">
                <a:latin typeface="Apple Braille" pitchFamily="2" charset="0"/>
              </a:rPr>
              <a:t>τ</a:t>
            </a:r>
            <a:r>
              <a:rPr lang="en-US" sz="3200" dirty="0">
                <a:latin typeface="Apple Braille" pitchFamily="2" charset="0"/>
              </a:rPr>
              <a:t>) =</a:t>
            </a:r>
          </a:p>
        </p:txBody>
      </p:sp>
      <p:pic>
        <p:nvPicPr>
          <p:cNvPr id="13" name="Picture 12" descr="A close up of a watch&#10;&#10;Description automatically generated">
            <a:extLst>
              <a:ext uri="{FF2B5EF4-FFF2-40B4-BE49-F238E27FC236}">
                <a16:creationId xmlns:a16="http://schemas.microsoft.com/office/drawing/2014/main" id="{DA943B79-9A89-BB4F-ABDC-56EEA4759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907" y="8241850"/>
            <a:ext cx="12319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2142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GraphPaper">
  <a:themeElements>
    <a:clrScheme name="GraphPaper">
      <a:dk1>
        <a:srgbClr val="000000"/>
      </a:dk1>
      <a:lt1>
        <a:srgbClr val="FFFFFF"/>
      </a:lt1>
      <a:dk2>
        <a:srgbClr val="5A554C"/>
      </a:dk2>
      <a:lt2>
        <a:srgbClr val="D8D7D7"/>
      </a:lt2>
      <a:accent1>
        <a:srgbClr val="3E93D7"/>
      </a:accent1>
      <a:accent2>
        <a:srgbClr val="67AB3C"/>
      </a:accent2>
      <a:accent3>
        <a:srgbClr val="D5A530"/>
      </a:accent3>
      <a:accent4>
        <a:srgbClr val="E17B2E"/>
      </a:accent4>
      <a:accent5>
        <a:srgbClr val="CC487C"/>
      </a:accent5>
      <a:accent6>
        <a:srgbClr val="4D45AC"/>
      </a:accent6>
      <a:hlink>
        <a:srgbClr val="0000FF"/>
      </a:hlink>
      <a:folHlink>
        <a:srgbClr val="FF00FF"/>
      </a:folHlink>
    </a:clrScheme>
    <a:fontScheme name="GraphPaper">
      <a:majorFont>
        <a:latin typeface="Marker Felt"/>
        <a:ea typeface="Marker Felt"/>
        <a:cs typeface="Marker Felt"/>
      </a:majorFont>
      <a:minorFont>
        <a:latin typeface="Marker Felt"/>
        <a:ea typeface="Marker Felt"/>
        <a:cs typeface="Marker Felt"/>
      </a:minorFont>
    </a:fontScheme>
    <a:fmtScheme name="GraphPape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313507"/>
            <a:satOff val="34334"/>
            <a:lumOff val="-8266"/>
            <a:alpha val="62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5B1D4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858585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999</Words>
  <Application>Microsoft Macintosh PowerPoint</Application>
  <PresentationFormat>Custom</PresentationFormat>
  <Paragraphs>109</Paragraphs>
  <Slides>28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Apple Braille</vt:lpstr>
      <vt:lpstr>Arial</vt:lpstr>
      <vt:lpstr>Helvetica Neue</vt:lpstr>
      <vt:lpstr>Lucida Calligraphy</vt:lpstr>
      <vt:lpstr>Marker Felt Thin</vt:lpstr>
      <vt:lpstr>Trebuchet MS</vt:lpstr>
      <vt:lpstr>Wingdings 3</vt:lpstr>
      <vt:lpstr>Facet</vt:lpstr>
      <vt:lpstr> CSCI599: Life Simulator</vt:lpstr>
      <vt:lpstr>Introduction</vt:lpstr>
      <vt:lpstr>Introduction  </vt:lpstr>
      <vt:lpstr>Introduction</vt:lpstr>
      <vt:lpstr>Introduction</vt:lpstr>
      <vt:lpstr>How we build it </vt:lpstr>
      <vt:lpstr>UI</vt:lpstr>
      <vt:lpstr>UI – changeable map size</vt:lpstr>
      <vt:lpstr>Architecture and Training – Define terms in our model</vt:lpstr>
      <vt:lpstr>Architecture and Training – Training Steps</vt:lpstr>
      <vt:lpstr>Architecture and Training -- Training model</vt:lpstr>
      <vt:lpstr>Architecture and Training -- Training model improvement tried</vt:lpstr>
      <vt:lpstr>Architecture and Training -- Training model improvement tried </vt:lpstr>
      <vt:lpstr>Architecture and Training -- Training model improvement tried</vt:lpstr>
      <vt:lpstr>Architecture and Training -- Training model improvement tried</vt:lpstr>
      <vt:lpstr>Communication network -- Basic network architecture </vt:lpstr>
      <vt:lpstr>Communication network -- scaling network  with parameter server</vt:lpstr>
      <vt:lpstr>Communication network -- scaling network with parameter server</vt:lpstr>
      <vt:lpstr>Communication network –- Implement parameter server with Ray</vt:lpstr>
      <vt:lpstr>Communication network –- Implement parameter server with Ray</vt:lpstr>
      <vt:lpstr>Communication network –- Implement parameter server with Ray</vt:lpstr>
      <vt:lpstr>Communication network –- Implement parameter server with Ray</vt:lpstr>
      <vt:lpstr>Training result and analysis</vt:lpstr>
      <vt:lpstr>Training result</vt:lpstr>
      <vt:lpstr>Limitation</vt:lpstr>
      <vt:lpstr>Future Work</vt:lpstr>
      <vt:lpstr>Demo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CSCI599: Life Simulator</dc:title>
  <dc:creator>Chuanzhe Li</dc:creator>
  <cp:lastModifiedBy>Chuanzhe Li</cp:lastModifiedBy>
  <cp:revision>15</cp:revision>
  <dcterms:created xsi:type="dcterms:W3CDTF">2020-04-28T08:40:54Z</dcterms:created>
  <dcterms:modified xsi:type="dcterms:W3CDTF">2020-04-28T17:23:00Z</dcterms:modified>
</cp:coreProperties>
</file>